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</p:sldIdLst>
  <p:sldSz cy="5143500" cx="9144000"/>
  <p:notesSz cx="6858000" cy="9144000"/>
  <p:embeddedFontLst>
    <p:embeddedFont>
      <p:font typeface="Montserrat SemiBold"/>
      <p:regular r:id="rId32"/>
      <p:bold r:id="rId33"/>
      <p:italic r:id="rId34"/>
      <p:boldItalic r:id="rId35"/>
    </p:embeddedFont>
    <p:embeddedFont>
      <p:font typeface="Montserrat"/>
      <p:regular r:id="rId36"/>
      <p:bold r:id="rId37"/>
      <p:italic r:id="rId38"/>
      <p:boldItalic r:id="rId39"/>
    </p:embeddedFont>
    <p:embeddedFont>
      <p:font typeface="Pacifico"/>
      <p:regular r:id="rId40"/>
    </p:embeddedFont>
    <p:embeddedFont>
      <p:font typeface="Montserrat ExtraBold"/>
      <p:bold r:id="rId41"/>
      <p:boldItalic r:id="rId42"/>
    </p:embeddedFont>
    <p:embeddedFont>
      <p:font typeface="Arial Black"/>
      <p:regular r:id="rId43"/>
    </p:embeddedFont>
    <p:embeddedFont>
      <p:font typeface="Comfortaa"/>
      <p:regular r:id="rId44"/>
      <p:bold r:id="rId4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http://customooxmlschemas.google.com/">
      <go:slidesCustomData xmlns:go="http://customooxmlschemas.google.com/" r:id="rId46" roundtripDataSignature="AMtx7mjIS0qmSiXiq32ZNDqI+Vt3NcjMa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F5E855B5-EC17-4078-8DD9-AA4E4EF8DBBD}">
  <a:tblStyle styleId="{F5E855B5-EC17-4078-8DD9-AA4E4EF8DBBD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Pacifico-regular.fntdata"/><Relationship Id="rId20" Type="http://schemas.openxmlformats.org/officeDocument/2006/relationships/slide" Target="slides/slide14.xml"/><Relationship Id="rId42" Type="http://schemas.openxmlformats.org/officeDocument/2006/relationships/font" Target="fonts/MontserratExtraBold-boldItalic.fntdata"/><Relationship Id="rId41" Type="http://schemas.openxmlformats.org/officeDocument/2006/relationships/font" Target="fonts/MontserratExtraBold-bold.fntdata"/><Relationship Id="rId22" Type="http://schemas.openxmlformats.org/officeDocument/2006/relationships/slide" Target="slides/slide16.xml"/><Relationship Id="rId44" Type="http://schemas.openxmlformats.org/officeDocument/2006/relationships/font" Target="fonts/Comfortaa-regular.fntdata"/><Relationship Id="rId21" Type="http://schemas.openxmlformats.org/officeDocument/2006/relationships/slide" Target="slides/slide15.xml"/><Relationship Id="rId43" Type="http://schemas.openxmlformats.org/officeDocument/2006/relationships/font" Target="fonts/ArialBlack-regular.fntdata"/><Relationship Id="rId24" Type="http://schemas.openxmlformats.org/officeDocument/2006/relationships/slide" Target="slides/slide18.xml"/><Relationship Id="rId46" Type="http://customschemas.google.com/relationships/presentationmetadata" Target="metadata"/><Relationship Id="rId23" Type="http://schemas.openxmlformats.org/officeDocument/2006/relationships/slide" Target="slides/slide17.xml"/><Relationship Id="rId45" Type="http://schemas.openxmlformats.org/officeDocument/2006/relationships/font" Target="fonts/Comfortaa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font" Target="fonts/MontserratSemiBold-bold.fntdata"/><Relationship Id="rId10" Type="http://schemas.openxmlformats.org/officeDocument/2006/relationships/slide" Target="slides/slide4.xml"/><Relationship Id="rId32" Type="http://schemas.openxmlformats.org/officeDocument/2006/relationships/font" Target="fonts/MontserratSemiBold-regular.fntdata"/><Relationship Id="rId13" Type="http://schemas.openxmlformats.org/officeDocument/2006/relationships/slide" Target="slides/slide7.xml"/><Relationship Id="rId35" Type="http://schemas.openxmlformats.org/officeDocument/2006/relationships/font" Target="fonts/MontserratSemiBold-boldItalic.fntdata"/><Relationship Id="rId12" Type="http://schemas.openxmlformats.org/officeDocument/2006/relationships/slide" Target="slides/slide6.xml"/><Relationship Id="rId34" Type="http://schemas.openxmlformats.org/officeDocument/2006/relationships/font" Target="fonts/MontserratSemiBold-italic.fntdata"/><Relationship Id="rId15" Type="http://schemas.openxmlformats.org/officeDocument/2006/relationships/slide" Target="slides/slide9.xml"/><Relationship Id="rId37" Type="http://schemas.openxmlformats.org/officeDocument/2006/relationships/font" Target="fonts/Montserrat-bold.fntdata"/><Relationship Id="rId14" Type="http://schemas.openxmlformats.org/officeDocument/2006/relationships/slide" Target="slides/slide8.xml"/><Relationship Id="rId36" Type="http://schemas.openxmlformats.org/officeDocument/2006/relationships/font" Target="fonts/Montserrat-regular.fntdata"/><Relationship Id="rId17" Type="http://schemas.openxmlformats.org/officeDocument/2006/relationships/slide" Target="slides/slide11.xml"/><Relationship Id="rId39" Type="http://schemas.openxmlformats.org/officeDocument/2006/relationships/font" Target="fonts/Montserrat-boldItalic.fntdata"/><Relationship Id="rId16" Type="http://schemas.openxmlformats.org/officeDocument/2006/relationships/slide" Target="slides/slide10.xml"/><Relationship Id="rId38" Type="http://schemas.openxmlformats.org/officeDocument/2006/relationships/font" Target="fonts/Montserrat-italic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421aeff3fc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2" name="Google Shape;52;g2421aeff3fc_1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2421aeff3fc_1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2421aeff3fc_1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2421aeff3fc_1_2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51" name="Google Shape;251;g2421aeff3fc_1_26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2421aeff3fc_1_2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2421aeff3fc_1_2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2421aeff3fc_1_3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85" name="Google Shape;285;g2421aeff3fc_1_35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421aeff3fc_1_3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2421aeff3fc_1_3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2421aeff3fc_1_4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19" name="Google Shape;319;g2421aeff3fc_1_44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2421aeff3fc_1_4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2421aeff3fc_1_4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242f4767ed1_2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54" name="Google Shape;354;g242f4767ed1_2_6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242f4767ed1_2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242f4767ed1_2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242f4767ed1_2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89" name="Google Shape;389;g242f4767ed1_2_10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8" name="Google Shape;68;p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242f4767ed1_2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242f4767ed1_2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242f4767ed1_2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24" name="Google Shape;424;g242f4767ed1_2_2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242f4767ed1_2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242f4767ed1_2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24302f51086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24302f51086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24302f51086_1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24302f51086_1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2437630527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89" name="Google Shape;489;g2437630527b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0" name="Google Shape;100;p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6" name="Google Shape;116;p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421aeff3fc_1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8" name="Google Shape;148;g2421aeff3fc_1_9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421aeff3fc_1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66" name="Google Shape;166;g2421aeff3fc_1_13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421aeff3fc_1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2" name="Google Shape;182;g2421aeff3fc_1_22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2421aeff3fc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98" name="Google Shape;198;g2421aeff3fc_0_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421aeff3fc_1_2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18" name="Google Shape;218;g2421aeff3fc_1_24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2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5" name="Google Shape;45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2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8" name="Google Shape;48;p2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9" name="Google Shape;49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3" name="Google Shape;13;p2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4" name="Google Shape;14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7" name="Google Shape;17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" name="Google Shape;20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" name="Google Shape;21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" name="Google Shape;24;p2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9" name="Google Shape;29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2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" name="Google Shape;32;p2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2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6" name="Google Shape;36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27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2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0" name="Google Shape;40;p27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1" name="Google Shape;41;p27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2" name="Google Shape;42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3.png"/><Relationship Id="rId4" Type="http://schemas.openxmlformats.org/officeDocument/2006/relationships/image" Target="../media/image5.png"/><Relationship Id="rId5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3.png"/><Relationship Id="rId4" Type="http://schemas.openxmlformats.org/officeDocument/2006/relationships/image" Target="../media/image26.png"/><Relationship Id="rId5" Type="http://schemas.openxmlformats.org/officeDocument/2006/relationships/image" Target="../media/image48.png"/><Relationship Id="rId6" Type="http://schemas.openxmlformats.org/officeDocument/2006/relationships/image" Target="../media/image2.png"/><Relationship Id="rId7" Type="http://schemas.openxmlformats.org/officeDocument/2006/relationships/image" Target="../media/image5.png"/><Relationship Id="rId8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4.png"/><Relationship Id="rId4" Type="http://schemas.openxmlformats.org/officeDocument/2006/relationships/image" Target="../media/image5.png"/><Relationship Id="rId5" Type="http://schemas.openxmlformats.org/officeDocument/2006/relationships/image" Target="../media/image2.png"/><Relationship Id="rId6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3.png"/><Relationship Id="rId4" Type="http://schemas.openxmlformats.org/officeDocument/2006/relationships/image" Target="../media/image48.png"/><Relationship Id="rId5" Type="http://schemas.openxmlformats.org/officeDocument/2006/relationships/image" Target="../media/image29.png"/><Relationship Id="rId6" Type="http://schemas.openxmlformats.org/officeDocument/2006/relationships/image" Target="../media/image2.png"/><Relationship Id="rId7" Type="http://schemas.openxmlformats.org/officeDocument/2006/relationships/image" Target="../media/image5.png"/><Relationship Id="rId8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4.png"/><Relationship Id="rId4" Type="http://schemas.openxmlformats.org/officeDocument/2006/relationships/image" Target="../media/image5.png"/><Relationship Id="rId5" Type="http://schemas.openxmlformats.org/officeDocument/2006/relationships/image" Target="../media/image2.png"/><Relationship Id="rId6" Type="http://schemas.openxmlformats.org/officeDocument/2006/relationships/image" Target="../media/image1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3.png"/><Relationship Id="rId4" Type="http://schemas.openxmlformats.org/officeDocument/2006/relationships/image" Target="../media/image36.png"/><Relationship Id="rId9" Type="http://schemas.openxmlformats.org/officeDocument/2006/relationships/image" Target="../media/image15.png"/><Relationship Id="rId5" Type="http://schemas.openxmlformats.org/officeDocument/2006/relationships/image" Target="../media/image48.png"/><Relationship Id="rId6" Type="http://schemas.openxmlformats.org/officeDocument/2006/relationships/image" Target="../media/image30.png"/><Relationship Id="rId7" Type="http://schemas.openxmlformats.org/officeDocument/2006/relationships/image" Target="../media/image2.png"/><Relationship Id="rId8" Type="http://schemas.openxmlformats.org/officeDocument/2006/relationships/image" Target="../media/image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4.png"/><Relationship Id="rId4" Type="http://schemas.openxmlformats.org/officeDocument/2006/relationships/image" Target="../media/image5.png"/><Relationship Id="rId5" Type="http://schemas.openxmlformats.org/officeDocument/2006/relationships/image" Target="../media/image2.png"/><Relationship Id="rId6" Type="http://schemas.openxmlformats.org/officeDocument/2006/relationships/image" Target="../media/image1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3.png"/><Relationship Id="rId4" Type="http://schemas.openxmlformats.org/officeDocument/2006/relationships/image" Target="../media/image36.png"/><Relationship Id="rId10" Type="http://schemas.openxmlformats.org/officeDocument/2006/relationships/image" Target="../media/image15.png"/><Relationship Id="rId9" Type="http://schemas.openxmlformats.org/officeDocument/2006/relationships/image" Target="../media/image2.png"/><Relationship Id="rId5" Type="http://schemas.openxmlformats.org/officeDocument/2006/relationships/image" Target="../media/image48.png"/><Relationship Id="rId6" Type="http://schemas.openxmlformats.org/officeDocument/2006/relationships/image" Target="../media/image49.png"/><Relationship Id="rId7" Type="http://schemas.openxmlformats.org/officeDocument/2006/relationships/image" Target="../media/image32.png"/><Relationship Id="rId8" Type="http://schemas.openxmlformats.org/officeDocument/2006/relationships/image" Target="../media/image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4.png"/><Relationship Id="rId4" Type="http://schemas.openxmlformats.org/officeDocument/2006/relationships/image" Target="../media/image5.png"/><Relationship Id="rId5" Type="http://schemas.openxmlformats.org/officeDocument/2006/relationships/image" Target="../media/image2.png"/><Relationship Id="rId6" Type="http://schemas.openxmlformats.org/officeDocument/2006/relationships/image" Target="../media/image1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3.png"/><Relationship Id="rId4" Type="http://schemas.openxmlformats.org/officeDocument/2006/relationships/image" Target="../media/image31.png"/><Relationship Id="rId9" Type="http://schemas.openxmlformats.org/officeDocument/2006/relationships/image" Target="../media/image15.png"/><Relationship Id="rId5" Type="http://schemas.openxmlformats.org/officeDocument/2006/relationships/image" Target="../media/image34.png"/><Relationship Id="rId6" Type="http://schemas.openxmlformats.org/officeDocument/2006/relationships/image" Target="../media/image47.png"/><Relationship Id="rId7" Type="http://schemas.openxmlformats.org/officeDocument/2006/relationships/image" Target="../media/image5.png"/><Relationship Id="rId8" Type="http://schemas.openxmlformats.org/officeDocument/2006/relationships/image" Target="../media/image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4.png"/><Relationship Id="rId4" Type="http://schemas.openxmlformats.org/officeDocument/2006/relationships/image" Target="../media/image5.png"/><Relationship Id="rId5" Type="http://schemas.openxmlformats.org/officeDocument/2006/relationships/image" Target="../media/image2.png"/><Relationship Id="rId6" Type="http://schemas.openxmlformats.org/officeDocument/2006/relationships/image" Target="../media/image1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16.png"/><Relationship Id="rId11" Type="http://schemas.openxmlformats.org/officeDocument/2006/relationships/image" Target="../media/image15.png"/><Relationship Id="rId10" Type="http://schemas.openxmlformats.org/officeDocument/2006/relationships/image" Target="../media/image14.png"/><Relationship Id="rId9" Type="http://schemas.openxmlformats.org/officeDocument/2006/relationships/image" Target="../media/image2.png"/><Relationship Id="rId5" Type="http://schemas.openxmlformats.org/officeDocument/2006/relationships/image" Target="../media/image9.png"/><Relationship Id="rId6" Type="http://schemas.openxmlformats.org/officeDocument/2006/relationships/image" Target="../media/image12.png"/><Relationship Id="rId7" Type="http://schemas.openxmlformats.org/officeDocument/2006/relationships/image" Target="../media/image8.png"/><Relationship Id="rId8" Type="http://schemas.openxmlformats.org/officeDocument/2006/relationships/image" Target="../media/image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1.png"/><Relationship Id="rId4" Type="http://schemas.openxmlformats.org/officeDocument/2006/relationships/image" Target="../media/image34.png"/><Relationship Id="rId9" Type="http://schemas.openxmlformats.org/officeDocument/2006/relationships/image" Target="../media/image35.png"/><Relationship Id="rId5" Type="http://schemas.openxmlformats.org/officeDocument/2006/relationships/image" Target="../media/image5.png"/><Relationship Id="rId6" Type="http://schemas.openxmlformats.org/officeDocument/2006/relationships/image" Target="../media/image33.png"/><Relationship Id="rId7" Type="http://schemas.openxmlformats.org/officeDocument/2006/relationships/image" Target="../media/image2.png"/><Relationship Id="rId8" Type="http://schemas.openxmlformats.org/officeDocument/2006/relationships/image" Target="../media/image1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4.png"/><Relationship Id="rId4" Type="http://schemas.openxmlformats.org/officeDocument/2006/relationships/image" Target="../media/image5.png"/><Relationship Id="rId5" Type="http://schemas.openxmlformats.org/officeDocument/2006/relationships/image" Target="../media/image2.png"/><Relationship Id="rId6" Type="http://schemas.openxmlformats.org/officeDocument/2006/relationships/image" Target="../media/image1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.png"/><Relationship Id="rId4" Type="http://schemas.openxmlformats.org/officeDocument/2006/relationships/image" Target="../media/image33.png"/><Relationship Id="rId5" Type="http://schemas.openxmlformats.org/officeDocument/2006/relationships/image" Target="../media/image31.png"/><Relationship Id="rId6" Type="http://schemas.openxmlformats.org/officeDocument/2006/relationships/image" Target="../media/image34.png"/><Relationship Id="rId7" Type="http://schemas.openxmlformats.org/officeDocument/2006/relationships/image" Target="../media/image39.png"/><Relationship Id="rId8" Type="http://schemas.openxmlformats.org/officeDocument/2006/relationships/image" Target="../media/image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1.png"/><Relationship Id="rId4" Type="http://schemas.openxmlformats.org/officeDocument/2006/relationships/image" Target="../media/image5.png"/><Relationship Id="rId5" Type="http://schemas.openxmlformats.org/officeDocument/2006/relationships/image" Target="../media/image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3.png"/><Relationship Id="rId4" Type="http://schemas.openxmlformats.org/officeDocument/2006/relationships/image" Target="../media/image39.png"/><Relationship Id="rId5" Type="http://schemas.openxmlformats.org/officeDocument/2006/relationships/image" Target="../media/image50.png"/><Relationship Id="rId6" Type="http://schemas.openxmlformats.org/officeDocument/2006/relationships/image" Target="../media/image2.png"/><Relationship Id="rId7" Type="http://schemas.openxmlformats.org/officeDocument/2006/relationships/image" Target="../media/image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5.png"/><Relationship Id="rId4" Type="http://schemas.openxmlformats.org/officeDocument/2006/relationships/image" Target="../media/image4.png"/><Relationship Id="rId10" Type="http://schemas.openxmlformats.org/officeDocument/2006/relationships/image" Target="../media/image52.png"/><Relationship Id="rId9" Type="http://schemas.openxmlformats.org/officeDocument/2006/relationships/image" Target="../media/image2.png"/><Relationship Id="rId5" Type="http://schemas.openxmlformats.org/officeDocument/2006/relationships/image" Target="../media/image16.png"/><Relationship Id="rId6" Type="http://schemas.openxmlformats.org/officeDocument/2006/relationships/image" Target="../media/image9.png"/><Relationship Id="rId7" Type="http://schemas.openxmlformats.org/officeDocument/2006/relationships/image" Target="../media/image12.png"/><Relationship Id="rId8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2.png"/><Relationship Id="rId5" Type="http://schemas.openxmlformats.org/officeDocument/2006/relationships/image" Target="../media/image18.png"/><Relationship Id="rId6" Type="http://schemas.openxmlformats.org/officeDocument/2006/relationships/image" Target="../media/image1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2.png"/><Relationship Id="rId5" Type="http://schemas.openxmlformats.org/officeDocument/2006/relationships/image" Target="../media/image20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15.png"/><Relationship Id="rId5" Type="http://schemas.openxmlformats.org/officeDocument/2006/relationships/image" Target="../media/image27.png"/><Relationship Id="rId6" Type="http://schemas.openxmlformats.org/officeDocument/2006/relationships/hyperlink" Target="https://reneefrench.blogspot.com/" TargetMode="External"/><Relationship Id="rId7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2.png"/><Relationship Id="rId4" Type="http://schemas.openxmlformats.org/officeDocument/2006/relationships/image" Target="../media/image5.png"/><Relationship Id="rId5" Type="http://schemas.openxmlformats.org/officeDocument/2006/relationships/image" Target="../media/image2.png"/><Relationship Id="rId6" Type="http://schemas.openxmlformats.org/officeDocument/2006/relationships/image" Target="../media/image1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4.png"/><Relationship Id="rId4" Type="http://schemas.openxmlformats.org/officeDocument/2006/relationships/image" Target="../media/image5.png"/><Relationship Id="rId5" Type="http://schemas.openxmlformats.org/officeDocument/2006/relationships/image" Target="../media/image2.png"/><Relationship Id="rId6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1.png"/><Relationship Id="rId4" Type="http://schemas.openxmlformats.org/officeDocument/2006/relationships/image" Target="../media/image5.png"/><Relationship Id="rId5" Type="http://schemas.openxmlformats.org/officeDocument/2006/relationships/image" Target="../media/image2.png"/><Relationship Id="rId6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4.png"/><Relationship Id="rId4" Type="http://schemas.openxmlformats.org/officeDocument/2006/relationships/image" Target="../media/image5.png"/><Relationship Id="rId5" Type="http://schemas.openxmlformats.org/officeDocument/2006/relationships/image" Target="../media/image2.png"/><Relationship Id="rId6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g2421aeff3fc_1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0" y="577764"/>
            <a:ext cx="3965506" cy="3851499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g2421aeff3fc_1_0"/>
          <p:cNvSpPr txBox="1"/>
          <p:nvPr/>
        </p:nvSpPr>
        <p:spPr>
          <a:xfrm>
            <a:off x="514350" y="684100"/>
            <a:ext cx="4437900" cy="26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89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pt-BR" sz="5500" u="none" cap="none" strike="noStrike">
                <a:solidFill>
                  <a:srgbClr val="52C7E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1 dia de Imersão </a:t>
            </a:r>
            <a:endParaRPr b="0" i="0" sz="5500" u="none" cap="none" strike="noStrike">
              <a:solidFill>
                <a:srgbClr val="52C7E7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marR="0" rtl="0" algn="l">
              <a:lnSpc>
                <a:spcPct val="1089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pt-BR" sz="5500" u="none" cap="none" strike="noStrike">
                <a:solidFill>
                  <a:srgbClr val="52C7E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em Go❤️</a:t>
            </a:r>
            <a:endParaRPr b="0" i="0" sz="5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6" name="Google Shape;56;g2421aeff3fc_1_0"/>
          <p:cNvGrpSpPr/>
          <p:nvPr/>
        </p:nvGrpSpPr>
        <p:grpSpPr>
          <a:xfrm rot="5113649">
            <a:off x="-1065300" y="3523200"/>
            <a:ext cx="3158867" cy="3034200"/>
            <a:chOff x="0" y="0"/>
            <a:chExt cx="8423642" cy="8091197"/>
          </a:xfrm>
        </p:grpSpPr>
        <p:pic>
          <p:nvPicPr>
            <p:cNvPr id="57" name="Google Shape;57;g2421aeff3fc_1_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631498" y="3244356"/>
              <a:ext cx="1306993" cy="11973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8" name="Google Shape;58;g2421aeff3fc_1_0"/>
            <p:cNvSpPr/>
            <p:nvPr/>
          </p:nvSpPr>
          <p:spPr>
            <a:xfrm>
              <a:off x="2891244" y="0"/>
              <a:ext cx="2323212" cy="2333625"/>
            </a:xfrm>
            <a:custGeom>
              <a:rect b="b" l="l" r="r" t="t"/>
              <a:pathLst>
                <a:path extrusionOk="0"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9" name="Google Shape;59;g2421aeff3fc_1_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307979" y="975534"/>
              <a:ext cx="7115663" cy="711566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0" name="Google Shape;60;g2421aeff3fc_1_0"/>
            <p:cNvSpPr/>
            <p:nvPr/>
          </p:nvSpPr>
          <p:spPr>
            <a:xfrm>
              <a:off x="0" y="3777387"/>
              <a:ext cx="4051363" cy="4051364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8CBEE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1" name="Google Shape;61;g2421aeff3fc_1_0"/>
          <p:cNvGrpSpPr/>
          <p:nvPr/>
        </p:nvGrpSpPr>
        <p:grpSpPr>
          <a:xfrm>
            <a:off x="7978332" y="-1411226"/>
            <a:ext cx="2331336" cy="2293499"/>
            <a:chOff x="0" y="0"/>
            <a:chExt cx="6216895" cy="6115996"/>
          </a:xfrm>
        </p:grpSpPr>
        <p:pic>
          <p:nvPicPr>
            <p:cNvPr id="62" name="Google Shape;62;g2421aeff3fc_1_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rot="10800000">
              <a:off x="702786" y="0"/>
              <a:ext cx="5514109" cy="551410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3" name="Google Shape;63;g2421aeff3fc_1_0"/>
            <p:cNvSpPr/>
            <p:nvPr/>
          </p:nvSpPr>
          <p:spPr>
            <a:xfrm>
              <a:off x="0" y="253435"/>
              <a:ext cx="5862561" cy="5862561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64" name="Google Shape;64;g2421aeff3fc_1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25873" y="4375473"/>
            <a:ext cx="548838" cy="50280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5" name="Google Shape;65;g2421aeff3fc_1_0"/>
          <p:cNvCxnSpPr/>
          <p:nvPr/>
        </p:nvCxnSpPr>
        <p:spPr>
          <a:xfrm>
            <a:off x="458050" y="3450100"/>
            <a:ext cx="3942300" cy="0"/>
          </a:xfrm>
          <a:prstGeom prst="straightConnector1">
            <a:avLst/>
          </a:prstGeom>
          <a:noFill/>
          <a:ln cap="flat" cmpd="sng" w="38100">
            <a:solidFill>
              <a:srgbClr val="9CD6FE"/>
            </a:solidFill>
            <a:prstDash val="dot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6" name="Google Shape;236;g2421aeff3fc_1_166"/>
          <p:cNvGraphicFramePr/>
          <p:nvPr/>
        </p:nvGraphicFramePr>
        <p:xfrm>
          <a:off x="152400" y="152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{F5E855B5-EC17-4078-8DD9-AA4E4EF8DBBD}</a:tableStyleId>
              </a:tblPr>
              <a:tblGrid>
                <a:gridCol w="2733175"/>
                <a:gridCol w="2887650"/>
                <a:gridCol w="3339225"/>
              </a:tblGrid>
              <a:tr h="5584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2700"/>
                        <a:t>RESULTADO</a:t>
                      </a:r>
                      <a:endParaRPr b="1" sz="27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2700"/>
                        <a:t>           </a:t>
                      </a:r>
                      <a:endParaRPr b="1" sz="27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7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5378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2600">
                          <a:solidFill>
                            <a:srgbClr val="999999"/>
                          </a:solidFill>
                        </a:rPr>
                        <a:t>recebidos</a:t>
                      </a:r>
                      <a:endParaRPr b="1" sz="2600">
                        <a:solidFill>
                          <a:srgbClr val="999999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2600">
                          <a:solidFill>
                            <a:srgbClr val="D65500"/>
                          </a:solidFill>
                        </a:rPr>
                        <a:t>1.8 G</a:t>
                      </a:r>
                      <a:endParaRPr b="1" sz="2600">
                        <a:solidFill>
                          <a:srgbClr val="D65500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2600">
                          <a:solidFill>
                            <a:srgbClr val="6AA84F"/>
                          </a:solidFill>
                        </a:rPr>
                        <a:t>6.3 G</a:t>
                      </a:r>
                      <a:endParaRPr b="1" sz="2600">
                        <a:solidFill>
                          <a:srgbClr val="6AA84F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5378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2600">
                          <a:solidFill>
                            <a:srgbClr val="999999"/>
                          </a:solidFill>
                        </a:rPr>
                        <a:t>enviados</a:t>
                      </a:r>
                      <a:endParaRPr b="1" sz="2600">
                        <a:solidFill>
                          <a:srgbClr val="999999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2600">
                          <a:solidFill>
                            <a:srgbClr val="D65500"/>
                          </a:solidFill>
                        </a:rPr>
                        <a:t>60 MB</a:t>
                      </a:r>
                      <a:endParaRPr b="1" sz="2600">
                        <a:solidFill>
                          <a:srgbClr val="D65500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2600">
                          <a:solidFill>
                            <a:srgbClr val="6AA84F"/>
                          </a:solidFill>
                        </a:rPr>
                        <a:t>208 MB</a:t>
                      </a:r>
                      <a:endParaRPr b="1" sz="2600">
                        <a:solidFill>
                          <a:srgbClr val="6AA84F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5378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2600">
                          <a:solidFill>
                            <a:srgbClr val="999999"/>
                          </a:solidFill>
                        </a:rPr>
                        <a:t>requests</a:t>
                      </a:r>
                      <a:endParaRPr b="1" sz="2600">
                        <a:solidFill>
                          <a:srgbClr val="999999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2600">
                          <a:solidFill>
                            <a:srgbClr val="D65500"/>
                          </a:solidFill>
                        </a:rPr>
                        <a:t>479684</a:t>
                      </a:r>
                      <a:endParaRPr b="1" sz="2600">
                        <a:solidFill>
                          <a:srgbClr val="D65500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2600">
                          <a:solidFill>
                            <a:srgbClr val="6AA84F"/>
                          </a:solidFill>
                        </a:rPr>
                        <a:t>1667435</a:t>
                      </a:r>
                      <a:endParaRPr b="1" sz="2600">
                        <a:solidFill>
                          <a:srgbClr val="6AA84F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5378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2600">
                          <a:solidFill>
                            <a:srgbClr val="999999"/>
                          </a:solidFill>
                        </a:rPr>
                        <a:t>requests/s</a:t>
                      </a:r>
                      <a:endParaRPr b="1" sz="2600">
                        <a:solidFill>
                          <a:srgbClr val="999999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2600">
                          <a:solidFill>
                            <a:srgbClr val="D65500"/>
                          </a:solidFill>
                        </a:rPr>
                        <a:t> 5328</a:t>
                      </a:r>
                      <a:endParaRPr b="1" sz="2600">
                        <a:solidFill>
                          <a:srgbClr val="D65500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2600">
                          <a:solidFill>
                            <a:srgbClr val="6AA84F"/>
                          </a:solidFill>
                        </a:rPr>
                        <a:t>18526</a:t>
                      </a:r>
                      <a:endParaRPr b="1" sz="2600">
                        <a:solidFill>
                          <a:srgbClr val="6AA84F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5378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2600">
                          <a:solidFill>
                            <a:srgbClr val="999999"/>
                          </a:solidFill>
                        </a:rPr>
                        <a:t>memória</a:t>
                      </a:r>
                      <a:endParaRPr b="1" sz="2600">
                        <a:solidFill>
                          <a:srgbClr val="999999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2600">
                          <a:solidFill>
                            <a:srgbClr val="D65500"/>
                          </a:solidFill>
                        </a:rPr>
                        <a:t>58.2 MB</a:t>
                      </a:r>
                      <a:endParaRPr b="1" sz="2600">
                        <a:solidFill>
                          <a:srgbClr val="D65500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2600">
                          <a:solidFill>
                            <a:srgbClr val="6AA84F"/>
                          </a:solidFill>
                        </a:rPr>
                        <a:t>12.5 MB</a:t>
                      </a:r>
                      <a:endParaRPr b="1" sz="2600">
                        <a:solidFill>
                          <a:srgbClr val="6AA84F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5378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2600">
                          <a:solidFill>
                            <a:srgbClr val="999999"/>
                          </a:solidFill>
                        </a:rPr>
                        <a:t>CPU</a:t>
                      </a:r>
                      <a:endParaRPr b="1" sz="2600">
                        <a:solidFill>
                          <a:srgbClr val="999999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2600">
                          <a:solidFill>
                            <a:srgbClr val="D65500"/>
                          </a:solidFill>
                        </a:rPr>
                        <a:t>10.2</a:t>
                      </a:r>
                      <a:endParaRPr b="1" sz="2600">
                        <a:solidFill>
                          <a:srgbClr val="D65500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2600">
                          <a:solidFill>
                            <a:srgbClr val="6AA84F"/>
                          </a:solidFill>
                        </a:rPr>
                        <a:t>52</a:t>
                      </a:r>
                      <a:endParaRPr b="1" sz="2600">
                        <a:solidFill>
                          <a:srgbClr val="6AA84F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</a:tbl>
          </a:graphicData>
        </a:graphic>
      </p:graphicFrame>
      <p:pic>
        <p:nvPicPr>
          <p:cNvPr id="237" name="Google Shape;237;g2421aeff3fc_1_1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01879" y="194600"/>
            <a:ext cx="626724" cy="47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g2421aeff3fc_1_1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79825" y="152397"/>
            <a:ext cx="1754911" cy="472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g2421aeff3fc_1_1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80075" y="152400"/>
            <a:ext cx="1256442" cy="472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0" name="Google Shape;240;g2421aeff3fc_1_166"/>
          <p:cNvGrpSpPr/>
          <p:nvPr/>
        </p:nvGrpSpPr>
        <p:grpSpPr>
          <a:xfrm>
            <a:off x="-481662" y="3945747"/>
            <a:ext cx="2211821" cy="2021410"/>
            <a:chOff x="4947" y="0"/>
            <a:chExt cx="5898189" cy="5390426"/>
          </a:xfrm>
        </p:grpSpPr>
        <p:sp>
          <p:nvSpPr>
            <p:cNvPr id="241" name="Google Shape;241;g2421aeff3fc_1_166"/>
            <p:cNvSpPr/>
            <p:nvPr/>
          </p:nvSpPr>
          <p:spPr>
            <a:xfrm rot="5400000">
              <a:off x="4430055" y="1442291"/>
              <a:ext cx="1469787" cy="1476375"/>
            </a:xfrm>
            <a:custGeom>
              <a:rect b="b" l="l" r="r" t="t"/>
              <a:pathLst>
                <a:path extrusionOk="0"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42" name="Google Shape;242;g2421aeff3fc_1_166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 rot="5400000">
              <a:off x="631514" y="860098"/>
              <a:ext cx="4530328" cy="453032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3" name="Google Shape;243;g2421aeff3fc_1_166"/>
            <p:cNvSpPr/>
            <p:nvPr/>
          </p:nvSpPr>
          <p:spPr>
            <a:xfrm rot="5400000">
              <a:off x="4947" y="0"/>
              <a:ext cx="2573807" cy="2573807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8CBEE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4" name="Google Shape;244;g2421aeff3fc_1_166"/>
          <p:cNvGrpSpPr/>
          <p:nvPr/>
        </p:nvGrpSpPr>
        <p:grpSpPr>
          <a:xfrm>
            <a:off x="8043863" y="-1195175"/>
            <a:ext cx="2331336" cy="2293499"/>
            <a:chOff x="0" y="0"/>
            <a:chExt cx="6216895" cy="6115996"/>
          </a:xfrm>
        </p:grpSpPr>
        <p:pic>
          <p:nvPicPr>
            <p:cNvPr id="245" name="Google Shape;245;g2421aeff3fc_1_166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 rot="10800000">
              <a:off x="702786" y="0"/>
              <a:ext cx="5514109" cy="551410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6" name="Google Shape;246;g2421aeff3fc_1_166"/>
            <p:cNvSpPr/>
            <p:nvPr/>
          </p:nvSpPr>
          <p:spPr>
            <a:xfrm>
              <a:off x="0" y="253435"/>
              <a:ext cx="5862561" cy="5862561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47" name="Google Shape;247;g2421aeff3fc_1_16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622339" y="4267439"/>
            <a:ext cx="490123" cy="4490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g2421aeff3fc_1_16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10800000">
            <a:off x="7841125" y="0"/>
            <a:ext cx="840550" cy="5228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6660000" dist="1905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Google Shape;253;g2421aeff3fc_1_2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40575" y="2642200"/>
            <a:ext cx="3730751" cy="2212425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g2421aeff3fc_1_260"/>
          <p:cNvSpPr txBox="1"/>
          <p:nvPr/>
        </p:nvSpPr>
        <p:spPr>
          <a:xfrm>
            <a:off x="620050" y="1142075"/>
            <a:ext cx="77718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900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1" lang="pt-BR" sz="6000">
                <a:solidFill>
                  <a:srgbClr val="52C7E7"/>
                </a:solidFill>
                <a:latin typeface="Comfortaa"/>
                <a:ea typeface="Comfortaa"/>
                <a:cs typeface="Comfortaa"/>
                <a:sym typeface="Comfortaa"/>
              </a:rPr>
              <a:t>php8-JIT</a:t>
            </a:r>
            <a:r>
              <a:rPr b="1" lang="pt-BR" sz="6000">
                <a:solidFill>
                  <a:srgbClr val="52C7E7"/>
                </a:solidFill>
                <a:latin typeface="Comfortaa"/>
                <a:ea typeface="Comfortaa"/>
                <a:cs typeface="Comfortaa"/>
                <a:sym typeface="Comfortaa"/>
              </a:rPr>
              <a:t> vs Go</a:t>
            </a:r>
            <a:endParaRPr b="1" sz="6000">
              <a:solidFill>
                <a:srgbClr val="52C7E7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grpSp>
        <p:nvGrpSpPr>
          <p:cNvPr id="255" name="Google Shape;255;g2421aeff3fc_1_260"/>
          <p:cNvGrpSpPr/>
          <p:nvPr/>
        </p:nvGrpSpPr>
        <p:grpSpPr>
          <a:xfrm>
            <a:off x="7397777" y="3212630"/>
            <a:ext cx="3158866" cy="3034199"/>
            <a:chOff x="0" y="0"/>
            <a:chExt cx="8423642" cy="8091197"/>
          </a:xfrm>
        </p:grpSpPr>
        <p:pic>
          <p:nvPicPr>
            <p:cNvPr id="256" name="Google Shape;256;g2421aeff3fc_1_26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631498" y="3244356"/>
              <a:ext cx="1306993" cy="11973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7" name="Google Shape;257;g2421aeff3fc_1_260"/>
            <p:cNvSpPr/>
            <p:nvPr/>
          </p:nvSpPr>
          <p:spPr>
            <a:xfrm>
              <a:off x="2891244" y="0"/>
              <a:ext cx="2323212" cy="2333625"/>
            </a:xfrm>
            <a:custGeom>
              <a:rect b="b" l="l" r="r" t="t"/>
              <a:pathLst>
                <a:path extrusionOk="0"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58" name="Google Shape;258;g2421aeff3fc_1_26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307979" y="975534"/>
              <a:ext cx="7115663" cy="711566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9" name="Google Shape;259;g2421aeff3fc_1_260"/>
            <p:cNvSpPr/>
            <p:nvPr/>
          </p:nvSpPr>
          <p:spPr>
            <a:xfrm>
              <a:off x="0" y="3777387"/>
              <a:ext cx="4051363" cy="4051364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8CBEE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0" name="Google Shape;260;g2421aeff3fc_1_260"/>
          <p:cNvGrpSpPr/>
          <p:nvPr/>
        </p:nvGrpSpPr>
        <p:grpSpPr>
          <a:xfrm>
            <a:off x="-1130732" y="-1155405"/>
            <a:ext cx="2320697" cy="2325830"/>
            <a:chOff x="0" y="0"/>
            <a:chExt cx="6188526" cy="6202213"/>
          </a:xfrm>
        </p:grpSpPr>
        <p:pic>
          <p:nvPicPr>
            <p:cNvPr id="261" name="Google Shape;261;g2421aeff3fc_1_26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rot="10800000">
              <a:off x="0" y="0"/>
              <a:ext cx="5514109" cy="551410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2" name="Google Shape;262;g2421aeff3fc_1_260"/>
            <p:cNvSpPr/>
            <p:nvPr/>
          </p:nvSpPr>
          <p:spPr>
            <a:xfrm>
              <a:off x="325965" y="339652"/>
              <a:ext cx="5862561" cy="5862561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63" name="Google Shape;263;g2421aeff3fc_1_26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0800000">
            <a:off x="7130450" y="0"/>
            <a:ext cx="840550" cy="5228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6660000" dist="19050">
              <a:srgbClr val="000000">
                <a:alpha val="40000"/>
              </a:srgbClr>
            </a:outerShdw>
          </a:effectLst>
        </p:spPr>
      </p:pic>
      <p:pic>
        <p:nvPicPr>
          <p:cNvPr id="264" name="Google Shape;264;g2421aeff3fc_1_26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4589" y="4429264"/>
            <a:ext cx="490123" cy="4490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9" name="Google Shape;269;g2421aeff3fc_1_291"/>
          <p:cNvGraphicFramePr/>
          <p:nvPr/>
        </p:nvGraphicFramePr>
        <p:xfrm>
          <a:off x="152400" y="152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{F5E855B5-EC17-4078-8DD9-AA4E4EF8DBBD}</a:tableStyleId>
              </a:tblPr>
              <a:tblGrid>
                <a:gridCol w="2618350"/>
                <a:gridCol w="2766325"/>
                <a:gridCol w="3198925"/>
              </a:tblGrid>
              <a:tr h="4791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2700"/>
                        <a:t>RESULTADO</a:t>
                      </a:r>
                      <a:endParaRPr b="1" sz="27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2700"/>
                        <a:t>           </a:t>
                      </a:r>
                      <a:endParaRPr b="1" sz="2700"/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7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7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4791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2600">
                          <a:solidFill>
                            <a:srgbClr val="999999"/>
                          </a:solidFill>
                        </a:rPr>
                        <a:t>recebidos</a:t>
                      </a:r>
                      <a:endParaRPr b="1" sz="2600">
                        <a:solidFill>
                          <a:srgbClr val="999999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2600">
                          <a:solidFill>
                            <a:srgbClr val="D65500"/>
                          </a:solidFill>
                        </a:rPr>
                        <a:t>2.5G</a:t>
                      </a:r>
                      <a:endParaRPr b="1" sz="2600">
                        <a:solidFill>
                          <a:srgbClr val="D65500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2600">
                          <a:solidFill>
                            <a:srgbClr val="6AA84F"/>
                          </a:solidFill>
                        </a:rPr>
                        <a:t>6.3 G</a:t>
                      </a:r>
                      <a:endParaRPr b="1" sz="2600">
                        <a:solidFill>
                          <a:srgbClr val="6AA84F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4791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2600">
                          <a:solidFill>
                            <a:srgbClr val="999999"/>
                          </a:solidFill>
                        </a:rPr>
                        <a:t>enviados</a:t>
                      </a:r>
                      <a:endParaRPr b="1" sz="2600">
                        <a:solidFill>
                          <a:srgbClr val="999999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2600">
                          <a:solidFill>
                            <a:srgbClr val="D65500"/>
                          </a:solidFill>
                        </a:rPr>
                        <a:t>83 MB</a:t>
                      </a:r>
                      <a:endParaRPr b="1" sz="2600">
                        <a:solidFill>
                          <a:srgbClr val="D65500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2600">
                          <a:solidFill>
                            <a:srgbClr val="6AA84F"/>
                          </a:solidFill>
                        </a:rPr>
                        <a:t>208 MB</a:t>
                      </a:r>
                      <a:endParaRPr b="1" sz="2600">
                        <a:solidFill>
                          <a:srgbClr val="6AA84F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4791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2600">
                          <a:solidFill>
                            <a:srgbClr val="999999"/>
                          </a:solidFill>
                        </a:rPr>
                        <a:t>requests</a:t>
                      </a:r>
                      <a:endParaRPr b="1" sz="2600">
                        <a:solidFill>
                          <a:srgbClr val="999999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2600">
                          <a:solidFill>
                            <a:srgbClr val="D65500"/>
                          </a:solidFill>
                        </a:rPr>
                        <a:t>665328</a:t>
                      </a:r>
                      <a:endParaRPr b="1" sz="2600">
                        <a:solidFill>
                          <a:srgbClr val="D65500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2600">
                          <a:solidFill>
                            <a:srgbClr val="6AA84F"/>
                          </a:solidFill>
                        </a:rPr>
                        <a:t>1667435</a:t>
                      </a:r>
                      <a:endParaRPr b="1" sz="2600">
                        <a:solidFill>
                          <a:srgbClr val="6AA84F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4791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2600">
                          <a:solidFill>
                            <a:srgbClr val="999999"/>
                          </a:solidFill>
                        </a:rPr>
                        <a:t>requests/s</a:t>
                      </a:r>
                      <a:endParaRPr b="1" sz="2600">
                        <a:solidFill>
                          <a:srgbClr val="999999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2600">
                          <a:solidFill>
                            <a:srgbClr val="D65500"/>
                          </a:solidFill>
                        </a:rPr>
                        <a:t> 7391</a:t>
                      </a:r>
                      <a:endParaRPr b="1" sz="2600">
                        <a:solidFill>
                          <a:srgbClr val="D65500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2600">
                          <a:solidFill>
                            <a:srgbClr val="6AA84F"/>
                          </a:solidFill>
                        </a:rPr>
                        <a:t>18526</a:t>
                      </a:r>
                      <a:endParaRPr b="1" sz="2600">
                        <a:solidFill>
                          <a:srgbClr val="6AA84F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4791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2600">
                          <a:solidFill>
                            <a:srgbClr val="999999"/>
                          </a:solidFill>
                        </a:rPr>
                        <a:t>memória</a:t>
                      </a:r>
                      <a:endParaRPr b="1" sz="2600">
                        <a:solidFill>
                          <a:srgbClr val="999999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2600">
                          <a:solidFill>
                            <a:srgbClr val="D65500"/>
                          </a:solidFill>
                        </a:rPr>
                        <a:t>18.2 MB</a:t>
                      </a:r>
                      <a:endParaRPr b="1" sz="2600">
                        <a:solidFill>
                          <a:srgbClr val="D65500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2600">
                          <a:solidFill>
                            <a:srgbClr val="6AA84F"/>
                          </a:solidFill>
                        </a:rPr>
                        <a:t>12.5 MB</a:t>
                      </a:r>
                      <a:endParaRPr b="1" sz="2600">
                        <a:solidFill>
                          <a:srgbClr val="6AA84F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4791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2600">
                          <a:solidFill>
                            <a:srgbClr val="999999"/>
                          </a:solidFill>
                        </a:rPr>
                        <a:t>CPU</a:t>
                      </a:r>
                      <a:endParaRPr b="1" sz="2600">
                        <a:solidFill>
                          <a:srgbClr val="999999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2600">
                          <a:solidFill>
                            <a:srgbClr val="D65500"/>
                          </a:solidFill>
                        </a:rPr>
                        <a:t>120.8</a:t>
                      </a:r>
                      <a:endParaRPr b="1" sz="2600">
                        <a:solidFill>
                          <a:srgbClr val="D65500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2600">
                          <a:solidFill>
                            <a:srgbClr val="6AA84F"/>
                          </a:solidFill>
                        </a:rPr>
                        <a:t>52</a:t>
                      </a:r>
                      <a:endParaRPr b="1" sz="2600">
                        <a:solidFill>
                          <a:srgbClr val="6AA84F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</a:tbl>
          </a:graphicData>
        </a:graphic>
      </p:graphicFrame>
      <p:pic>
        <p:nvPicPr>
          <p:cNvPr id="270" name="Google Shape;270;g2421aeff3fc_1_2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31346" y="208800"/>
            <a:ext cx="1240050" cy="93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g2421aeff3fc_1_2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33325" y="402575"/>
            <a:ext cx="1608384" cy="604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g2421aeff3fc_1_29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51525" y="220775"/>
            <a:ext cx="1327739" cy="910248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g2421aeff3fc_1_291"/>
          <p:cNvSpPr txBox="1"/>
          <p:nvPr/>
        </p:nvSpPr>
        <p:spPr>
          <a:xfrm>
            <a:off x="4086500" y="324675"/>
            <a:ext cx="1386000" cy="9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200">
                <a:solidFill>
                  <a:srgbClr val="1155CC"/>
                </a:solidFill>
                <a:latin typeface="Arial Black"/>
                <a:ea typeface="Arial Black"/>
                <a:cs typeface="Arial Black"/>
                <a:sym typeface="Arial Black"/>
              </a:rPr>
              <a:t>php 8.1 </a:t>
            </a:r>
            <a:endParaRPr b="1" sz="2200">
              <a:solidFill>
                <a:srgbClr val="1155CC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200">
                <a:solidFill>
                  <a:srgbClr val="1155CC"/>
                </a:solidFill>
                <a:latin typeface="Arial Black"/>
                <a:ea typeface="Arial Black"/>
                <a:cs typeface="Arial Black"/>
                <a:sym typeface="Arial Black"/>
              </a:rPr>
              <a:t>JIT</a:t>
            </a:r>
            <a:endParaRPr b="1" sz="2200">
              <a:solidFill>
                <a:srgbClr val="1155CC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grpSp>
        <p:nvGrpSpPr>
          <p:cNvPr id="274" name="Google Shape;274;g2421aeff3fc_1_291"/>
          <p:cNvGrpSpPr/>
          <p:nvPr/>
        </p:nvGrpSpPr>
        <p:grpSpPr>
          <a:xfrm>
            <a:off x="-481662" y="3945747"/>
            <a:ext cx="2211821" cy="2021410"/>
            <a:chOff x="4947" y="0"/>
            <a:chExt cx="5898189" cy="5390426"/>
          </a:xfrm>
        </p:grpSpPr>
        <p:sp>
          <p:nvSpPr>
            <p:cNvPr id="275" name="Google Shape;275;g2421aeff3fc_1_291"/>
            <p:cNvSpPr/>
            <p:nvPr/>
          </p:nvSpPr>
          <p:spPr>
            <a:xfrm rot="5400000">
              <a:off x="4430055" y="1442291"/>
              <a:ext cx="1469787" cy="1476375"/>
            </a:xfrm>
            <a:custGeom>
              <a:rect b="b" l="l" r="r" t="t"/>
              <a:pathLst>
                <a:path extrusionOk="0"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76" name="Google Shape;276;g2421aeff3fc_1_291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 rot="5400000">
              <a:off x="631514" y="860098"/>
              <a:ext cx="4530328" cy="453032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7" name="Google Shape;277;g2421aeff3fc_1_291"/>
            <p:cNvSpPr/>
            <p:nvPr/>
          </p:nvSpPr>
          <p:spPr>
            <a:xfrm rot="5400000">
              <a:off x="4947" y="0"/>
              <a:ext cx="2573807" cy="2573807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8CBEE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8" name="Google Shape;278;g2421aeff3fc_1_291"/>
          <p:cNvGrpSpPr/>
          <p:nvPr/>
        </p:nvGrpSpPr>
        <p:grpSpPr>
          <a:xfrm>
            <a:off x="8043863" y="-1195175"/>
            <a:ext cx="2331336" cy="2293499"/>
            <a:chOff x="0" y="0"/>
            <a:chExt cx="6216895" cy="6115996"/>
          </a:xfrm>
        </p:grpSpPr>
        <p:pic>
          <p:nvPicPr>
            <p:cNvPr id="279" name="Google Shape;279;g2421aeff3fc_1_291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 rot="10800000">
              <a:off x="702786" y="0"/>
              <a:ext cx="5514109" cy="551410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0" name="Google Shape;280;g2421aeff3fc_1_291"/>
            <p:cNvSpPr/>
            <p:nvPr/>
          </p:nvSpPr>
          <p:spPr>
            <a:xfrm>
              <a:off x="0" y="253435"/>
              <a:ext cx="5862561" cy="5862561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81" name="Google Shape;281;g2421aeff3fc_1_29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622339" y="4267439"/>
            <a:ext cx="490123" cy="4490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g2421aeff3fc_1_29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10800000">
            <a:off x="7841125" y="0"/>
            <a:ext cx="840550" cy="5228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6660000" dist="1905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" name="Google Shape;287;g2421aeff3fc_1_3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40575" y="2642200"/>
            <a:ext cx="3730751" cy="2212425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g2421aeff3fc_1_353"/>
          <p:cNvSpPr txBox="1"/>
          <p:nvPr/>
        </p:nvSpPr>
        <p:spPr>
          <a:xfrm>
            <a:off x="620050" y="1142075"/>
            <a:ext cx="77718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900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1" lang="pt-BR" sz="6000">
                <a:solidFill>
                  <a:srgbClr val="52C7E7"/>
                </a:solidFill>
                <a:latin typeface="Comfortaa"/>
                <a:ea typeface="Comfortaa"/>
                <a:cs typeface="Comfortaa"/>
                <a:sym typeface="Comfortaa"/>
              </a:rPr>
              <a:t>elixir</a:t>
            </a:r>
            <a:r>
              <a:rPr b="1" lang="pt-BR" sz="6000">
                <a:solidFill>
                  <a:srgbClr val="52C7E7"/>
                </a:solidFill>
                <a:latin typeface="Comfortaa"/>
                <a:ea typeface="Comfortaa"/>
                <a:cs typeface="Comfortaa"/>
                <a:sym typeface="Comfortaa"/>
              </a:rPr>
              <a:t> vs Go</a:t>
            </a:r>
            <a:endParaRPr b="1" sz="6000">
              <a:solidFill>
                <a:srgbClr val="52C7E7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grpSp>
        <p:nvGrpSpPr>
          <p:cNvPr id="289" name="Google Shape;289;g2421aeff3fc_1_353"/>
          <p:cNvGrpSpPr/>
          <p:nvPr/>
        </p:nvGrpSpPr>
        <p:grpSpPr>
          <a:xfrm>
            <a:off x="7397777" y="3212630"/>
            <a:ext cx="3158866" cy="3034199"/>
            <a:chOff x="0" y="0"/>
            <a:chExt cx="8423642" cy="8091197"/>
          </a:xfrm>
        </p:grpSpPr>
        <p:pic>
          <p:nvPicPr>
            <p:cNvPr id="290" name="Google Shape;290;g2421aeff3fc_1_35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631498" y="3244356"/>
              <a:ext cx="1306993" cy="11973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1" name="Google Shape;291;g2421aeff3fc_1_353"/>
            <p:cNvSpPr/>
            <p:nvPr/>
          </p:nvSpPr>
          <p:spPr>
            <a:xfrm>
              <a:off x="2891244" y="0"/>
              <a:ext cx="2323212" cy="2333625"/>
            </a:xfrm>
            <a:custGeom>
              <a:rect b="b" l="l" r="r" t="t"/>
              <a:pathLst>
                <a:path extrusionOk="0"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92" name="Google Shape;292;g2421aeff3fc_1_35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307979" y="975534"/>
              <a:ext cx="7115663" cy="711566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3" name="Google Shape;293;g2421aeff3fc_1_353"/>
            <p:cNvSpPr/>
            <p:nvPr/>
          </p:nvSpPr>
          <p:spPr>
            <a:xfrm>
              <a:off x="0" y="3777387"/>
              <a:ext cx="4051363" cy="4051364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8CBEE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94" name="Google Shape;294;g2421aeff3fc_1_353"/>
          <p:cNvGrpSpPr/>
          <p:nvPr/>
        </p:nvGrpSpPr>
        <p:grpSpPr>
          <a:xfrm>
            <a:off x="-1130732" y="-1155405"/>
            <a:ext cx="2320697" cy="2325830"/>
            <a:chOff x="0" y="0"/>
            <a:chExt cx="6188526" cy="6202213"/>
          </a:xfrm>
        </p:grpSpPr>
        <p:pic>
          <p:nvPicPr>
            <p:cNvPr id="295" name="Google Shape;295;g2421aeff3fc_1_35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rot="10800000">
              <a:off x="0" y="0"/>
              <a:ext cx="5514109" cy="551410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6" name="Google Shape;296;g2421aeff3fc_1_353"/>
            <p:cNvSpPr/>
            <p:nvPr/>
          </p:nvSpPr>
          <p:spPr>
            <a:xfrm>
              <a:off x="325965" y="339652"/>
              <a:ext cx="5862561" cy="5862561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97" name="Google Shape;297;g2421aeff3fc_1_35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0800000">
            <a:off x="7130450" y="0"/>
            <a:ext cx="840550" cy="5228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6660000" dist="19050">
              <a:srgbClr val="000000">
                <a:alpha val="40000"/>
              </a:srgbClr>
            </a:outerShdw>
          </a:effectLst>
        </p:spPr>
      </p:pic>
      <p:pic>
        <p:nvPicPr>
          <p:cNvPr id="298" name="Google Shape;298;g2421aeff3fc_1_3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4589" y="4429264"/>
            <a:ext cx="490123" cy="4490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3" name="Google Shape;303;g2421aeff3fc_1_385"/>
          <p:cNvGraphicFramePr/>
          <p:nvPr/>
        </p:nvGraphicFramePr>
        <p:xfrm>
          <a:off x="152400" y="152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{F5E855B5-EC17-4078-8DD9-AA4E4EF8DBBD}</a:tableStyleId>
              </a:tblPr>
              <a:tblGrid>
                <a:gridCol w="2618350"/>
                <a:gridCol w="2766325"/>
                <a:gridCol w="3198925"/>
              </a:tblGrid>
              <a:tr h="4791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2700"/>
                        <a:t>RESULTADO</a:t>
                      </a:r>
                      <a:endParaRPr b="1" sz="27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2700"/>
                        <a:t>           </a:t>
                      </a:r>
                      <a:endParaRPr b="1" sz="2700"/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7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7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791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2600">
                          <a:solidFill>
                            <a:srgbClr val="999999"/>
                          </a:solidFill>
                        </a:rPr>
                        <a:t>recebidos</a:t>
                      </a:r>
                      <a:endParaRPr b="1" sz="2600">
                        <a:solidFill>
                          <a:srgbClr val="999999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2600">
                          <a:solidFill>
                            <a:srgbClr val="D65500"/>
                          </a:solidFill>
                        </a:rPr>
                        <a:t>4.2 G</a:t>
                      </a:r>
                      <a:endParaRPr b="1" sz="2600">
                        <a:solidFill>
                          <a:srgbClr val="D65500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2600">
                          <a:solidFill>
                            <a:srgbClr val="6AA84F"/>
                          </a:solidFill>
                        </a:rPr>
                        <a:t>7.8 G</a:t>
                      </a:r>
                      <a:endParaRPr b="1" sz="2600">
                        <a:solidFill>
                          <a:srgbClr val="6AA84F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4791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2600">
                          <a:solidFill>
                            <a:srgbClr val="999999"/>
                          </a:solidFill>
                        </a:rPr>
                        <a:t>enviados</a:t>
                      </a:r>
                      <a:endParaRPr b="1" sz="2600">
                        <a:solidFill>
                          <a:srgbClr val="999999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2600">
                          <a:solidFill>
                            <a:srgbClr val="D65500"/>
                          </a:solidFill>
                        </a:rPr>
                        <a:t>138 MB</a:t>
                      </a:r>
                      <a:endParaRPr b="1" sz="2600">
                        <a:solidFill>
                          <a:srgbClr val="D65500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2600">
                          <a:solidFill>
                            <a:srgbClr val="6AA84F"/>
                          </a:solidFill>
                        </a:rPr>
                        <a:t>259 MB</a:t>
                      </a:r>
                      <a:endParaRPr b="1" sz="2600">
                        <a:solidFill>
                          <a:srgbClr val="6AA84F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4791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2600">
                          <a:solidFill>
                            <a:srgbClr val="999999"/>
                          </a:solidFill>
                        </a:rPr>
                        <a:t>requests</a:t>
                      </a:r>
                      <a:endParaRPr b="1" sz="2600">
                        <a:solidFill>
                          <a:srgbClr val="999999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2600">
                          <a:solidFill>
                            <a:srgbClr val="D65500"/>
                          </a:solidFill>
                        </a:rPr>
                        <a:t>1 106 562</a:t>
                      </a:r>
                      <a:endParaRPr b="1" sz="2600">
                        <a:solidFill>
                          <a:srgbClr val="D65500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2600">
                          <a:solidFill>
                            <a:srgbClr val="6AA84F"/>
                          </a:solidFill>
                        </a:rPr>
                        <a:t>2 069 218</a:t>
                      </a:r>
                      <a:endParaRPr b="1" sz="2600">
                        <a:solidFill>
                          <a:srgbClr val="6AA84F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4791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2600">
                          <a:solidFill>
                            <a:srgbClr val="999999"/>
                          </a:solidFill>
                        </a:rPr>
                        <a:t>requests/s</a:t>
                      </a:r>
                      <a:endParaRPr b="1" sz="2600">
                        <a:solidFill>
                          <a:srgbClr val="999999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2600">
                          <a:solidFill>
                            <a:srgbClr val="D65500"/>
                          </a:solidFill>
                        </a:rPr>
                        <a:t>12294/s</a:t>
                      </a:r>
                      <a:endParaRPr b="1" sz="2600">
                        <a:solidFill>
                          <a:srgbClr val="D65500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2600">
                          <a:solidFill>
                            <a:srgbClr val="6AA84F"/>
                          </a:solidFill>
                        </a:rPr>
                        <a:t>22990/s</a:t>
                      </a:r>
                      <a:endParaRPr b="1" sz="2600">
                        <a:solidFill>
                          <a:srgbClr val="6AA84F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4791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2600">
                          <a:solidFill>
                            <a:srgbClr val="999999"/>
                          </a:solidFill>
                        </a:rPr>
                        <a:t>memória</a:t>
                      </a:r>
                      <a:endParaRPr b="1" sz="2600">
                        <a:solidFill>
                          <a:srgbClr val="999999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2600">
                          <a:solidFill>
                            <a:srgbClr val="D65500"/>
                          </a:solidFill>
                        </a:rPr>
                        <a:t>115 MB</a:t>
                      </a:r>
                      <a:endParaRPr b="1" sz="2600">
                        <a:solidFill>
                          <a:srgbClr val="D65500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2600">
                          <a:solidFill>
                            <a:srgbClr val="6AA84F"/>
                          </a:solidFill>
                        </a:rPr>
                        <a:t>23,2 MB</a:t>
                      </a:r>
                      <a:endParaRPr b="1" sz="2600">
                        <a:solidFill>
                          <a:srgbClr val="6AA84F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4791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2600">
                          <a:solidFill>
                            <a:srgbClr val="999999"/>
                          </a:solidFill>
                        </a:rPr>
                        <a:t>CPU</a:t>
                      </a:r>
                      <a:endParaRPr b="1" sz="2600">
                        <a:solidFill>
                          <a:srgbClr val="999999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2600">
                          <a:solidFill>
                            <a:srgbClr val="D65500"/>
                          </a:solidFill>
                        </a:rPr>
                        <a:t>72</a:t>
                      </a:r>
                      <a:endParaRPr b="1" sz="2600">
                        <a:solidFill>
                          <a:srgbClr val="D65500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2600">
                          <a:solidFill>
                            <a:srgbClr val="6AA84F"/>
                          </a:solidFill>
                        </a:rPr>
                        <a:t>48,5</a:t>
                      </a:r>
                      <a:endParaRPr b="1" sz="2600">
                        <a:solidFill>
                          <a:srgbClr val="6AA84F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</a:tbl>
          </a:graphicData>
        </a:graphic>
      </p:graphicFrame>
      <p:pic>
        <p:nvPicPr>
          <p:cNvPr id="304" name="Google Shape;304;g2421aeff3fc_1_3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68975" y="3439150"/>
            <a:ext cx="827008" cy="623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g2421aeff3fc_1_3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99850" y="304125"/>
            <a:ext cx="1959925" cy="62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g2421aeff3fc_1_38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47602" y="387700"/>
            <a:ext cx="1240051" cy="46598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g2421aeff3fc_1_38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48000" y="125400"/>
            <a:ext cx="2365612" cy="9906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8" name="Google Shape;308;g2421aeff3fc_1_385"/>
          <p:cNvGrpSpPr/>
          <p:nvPr/>
        </p:nvGrpSpPr>
        <p:grpSpPr>
          <a:xfrm>
            <a:off x="-481662" y="3945747"/>
            <a:ext cx="2211821" cy="2021410"/>
            <a:chOff x="4947" y="0"/>
            <a:chExt cx="5898189" cy="5390426"/>
          </a:xfrm>
        </p:grpSpPr>
        <p:sp>
          <p:nvSpPr>
            <p:cNvPr id="309" name="Google Shape;309;g2421aeff3fc_1_385"/>
            <p:cNvSpPr/>
            <p:nvPr/>
          </p:nvSpPr>
          <p:spPr>
            <a:xfrm rot="5400000">
              <a:off x="4430055" y="1442291"/>
              <a:ext cx="1469787" cy="1476375"/>
            </a:xfrm>
            <a:custGeom>
              <a:rect b="b" l="l" r="r" t="t"/>
              <a:pathLst>
                <a:path extrusionOk="0"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310" name="Google Shape;310;g2421aeff3fc_1_385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 rot="5400000">
              <a:off x="631514" y="860098"/>
              <a:ext cx="4530328" cy="453032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1" name="Google Shape;311;g2421aeff3fc_1_385"/>
            <p:cNvSpPr/>
            <p:nvPr/>
          </p:nvSpPr>
          <p:spPr>
            <a:xfrm rot="5400000">
              <a:off x="4947" y="0"/>
              <a:ext cx="2573807" cy="2573807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8CBEE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2" name="Google Shape;312;g2421aeff3fc_1_385"/>
          <p:cNvGrpSpPr/>
          <p:nvPr/>
        </p:nvGrpSpPr>
        <p:grpSpPr>
          <a:xfrm>
            <a:off x="8043863" y="-1195175"/>
            <a:ext cx="2331336" cy="2293499"/>
            <a:chOff x="0" y="0"/>
            <a:chExt cx="6216895" cy="6115996"/>
          </a:xfrm>
        </p:grpSpPr>
        <p:pic>
          <p:nvPicPr>
            <p:cNvPr id="313" name="Google Shape;313;g2421aeff3fc_1_385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 rot="10800000">
              <a:off x="702786" y="0"/>
              <a:ext cx="5514109" cy="551410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4" name="Google Shape;314;g2421aeff3fc_1_385"/>
            <p:cNvSpPr/>
            <p:nvPr/>
          </p:nvSpPr>
          <p:spPr>
            <a:xfrm>
              <a:off x="0" y="253435"/>
              <a:ext cx="5862561" cy="5862561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15" name="Google Shape;315;g2421aeff3fc_1_38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622339" y="4267439"/>
            <a:ext cx="490123" cy="44901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g2421aeff3fc_1_38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rot="10800000">
            <a:off x="7841125" y="0"/>
            <a:ext cx="840550" cy="5228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6660000" dist="1905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g2421aeff3fc_1_4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40575" y="2642200"/>
            <a:ext cx="3730751" cy="2212425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g2421aeff3fc_1_447"/>
          <p:cNvSpPr txBox="1"/>
          <p:nvPr/>
        </p:nvSpPr>
        <p:spPr>
          <a:xfrm>
            <a:off x="620050" y="1142075"/>
            <a:ext cx="77718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900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1" lang="pt-BR" sz="6000">
                <a:solidFill>
                  <a:srgbClr val="52C7E7"/>
                </a:solidFill>
                <a:latin typeface="Comfortaa"/>
                <a:ea typeface="Comfortaa"/>
                <a:cs typeface="Comfortaa"/>
                <a:sym typeface="Comfortaa"/>
              </a:rPr>
              <a:t>python</a:t>
            </a:r>
            <a:r>
              <a:rPr b="1" lang="pt-BR" sz="6000">
                <a:solidFill>
                  <a:srgbClr val="52C7E7"/>
                </a:solidFill>
                <a:latin typeface="Comfortaa"/>
                <a:ea typeface="Comfortaa"/>
                <a:cs typeface="Comfortaa"/>
                <a:sym typeface="Comfortaa"/>
              </a:rPr>
              <a:t> vs Go</a:t>
            </a:r>
            <a:endParaRPr b="1" sz="6000">
              <a:solidFill>
                <a:srgbClr val="52C7E7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grpSp>
        <p:nvGrpSpPr>
          <p:cNvPr id="323" name="Google Shape;323;g2421aeff3fc_1_447"/>
          <p:cNvGrpSpPr/>
          <p:nvPr/>
        </p:nvGrpSpPr>
        <p:grpSpPr>
          <a:xfrm>
            <a:off x="7397777" y="3212630"/>
            <a:ext cx="3158866" cy="3034199"/>
            <a:chOff x="0" y="0"/>
            <a:chExt cx="8423642" cy="8091197"/>
          </a:xfrm>
        </p:grpSpPr>
        <p:pic>
          <p:nvPicPr>
            <p:cNvPr id="324" name="Google Shape;324;g2421aeff3fc_1_44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631498" y="3244356"/>
              <a:ext cx="1306993" cy="11973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5" name="Google Shape;325;g2421aeff3fc_1_447"/>
            <p:cNvSpPr/>
            <p:nvPr/>
          </p:nvSpPr>
          <p:spPr>
            <a:xfrm>
              <a:off x="2891244" y="0"/>
              <a:ext cx="2323212" cy="2333625"/>
            </a:xfrm>
            <a:custGeom>
              <a:rect b="b" l="l" r="r" t="t"/>
              <a:pathLst>
                <a:path extrusionOk="0"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26" name="Google Shape;326;g2421aeff3fc_1_44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307979" y="975534"/>
              <a:ext cx="7115663" cy="711566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7" name="Google Shape;327;g2421aeff3fc_1_447"/>
            <p:cNvSpPr/>
            <p:nvPr/>
          </p:nvSpPr>
          <p:spPr>
            <a:xfrm>
              <a:off x="0" y="3777387"/>
              <a:ext cx="4051363" cy="4051364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8CBEE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28" name="Google Shape;328;g2421aeff3fc_1_447"/>
          <p:cNvGrpSpPr/>
          <p:nvPr/>
        </p:nvGrpSpPr>
        <p:grpSpPr>
          <a:xfrm>
            <a:off x="-1130732" y="-1155405"/>
            <a:ext cx="2320697" cy="2325830"/>
            <a:chOff x="0" y="0"/>
            <a:chExt cx="6188526" cy="6202213"/>
          </a:xfrm>
        </p:grpSpPr>
        <p:pic>
          <p:nvPicPr>
            <p:cNvPr id="329" name="Google Shape;329;g2421aeff3fc_1_44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rot="10800000">
              <a:off x="0" y="0"/>
              <a:ext cx="5514109" cy="551410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0" name="Google Shape;330;g2421aeff3fc_1_447"/>
            <p:cNvSpPr/>
            <p:nvPr/>
          </p:nvSpPr>
          <p:spPr>
            <a:xfrm>
              <a:off x="325965" y="339652"/>
              <a:ext cx="5862561" cy="5862561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31" name="Google Shape;331;g2421aeff3fc_1_4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0800000">
            <a:off x="7130450" y="0"/>
            <a:ext cx="840550" cy="5228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6660000" dist="19050">
              <a:srgbClr val="000000">
                <a:alpha val="40000"/>
              </a:srgbClr>
            </a:outerShdw>
          </a:effectLst>
        </p:spPr>
      </p:pic>
      <p:pic>
        <p:nvPicPr>
          <p:cNvPr id="332" name="Google Shape;332;g2421aeff3fc_1_4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4589" y="4429264"/>
            <a:ext cx="490123" cy="4490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7" name="Google Shape;337;g2421aeff3fc_1_470"/>
          <p:cNvGraphicFramePr/>
          <p:nvPr/>
        </p:nvGraphicFramePr>
        <p:xfrm>
          <a:off x="152400" y="152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{F5E855B5-EC17-4078-8DD9-AA4E4EF8DBBD}</a:tableStyleId>
              </a:tblPr>
              <a:tblGrid>
                <a:gridCol w="2618350"/>
                <a:gridCol w="2766325"/>
                <a:gridCol w="3198925"/>
              </a:tblGrid>
              <a:tr h="4791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2700"/>
                        <a:t>RESULTADO</a:t>
                      </a:r>
                      <a:endParaRPr b="1" sz="27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2700"/>
                        <a:t>           </a:t>
                      </a:r>
                      <a:endParaRPr b="1" sz="2700"/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7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7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791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2600">
                          <a:solidFill>
                            <a:srgbClr val="999999"/>
                          </a:solidFill>
                        </a:rPr>
                        <a:t>recebidos</a:t>
                      </a:r>
                      <a:endParaRPr b="1" sz="2600">
                        <a:solidFill>
                          <a:srgbClr val="999999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2600">
                          <a:solidFill>
                            <a:srgbClr val="D65500"/>
                          </a:solidFill>
                        </a:rPr>
                        <a:t>597 MB</a:t>
                      </a:r>
                      <a:endParaRPr b="1" sz="2600">
                        <a:solidFill>
                          <a:srgbClr val="D65500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2600">
                          <a:solidFill>
                            <a:srgbClr val="6AA84F"/>
                          </a:solidFill>
                        </a:rPr>
                        <a:t>7.9 G</a:t>
                      </a:r>
                      <a:endParaRPr b="1" sz="2600">
                        <a:solidFill>
                          <a:srgbClr val="6AA84F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4791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2600">
                          <a:solidFill>
                            <a:srgbClr val="999999"/>
                          </a:solidFill>
                        </a:rPr>
                        <a:t>enviados</a:t>
                      </a:r>
                      <a:endParaRPr b="1" sz="2600">
                        <a:solidFill>
                          <a:srgbClr val="999999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2600">
                          <a:solidFill>
                            <a:srgbClr val="D65500"/>
                          </a:solidFill>
                        </a:rPr>
                        <a:t>20 MB</a:t>
                      </a:r>
                      <a:endParaRPr b="1" sz="2600">
                        <a:solidFill>
                          <a:srgbClr val="D65500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2600">
                          <a:solidFill>
                            <a:srgbClr val="6AA84F"/>
                          </a:solidFill>
                        </a:rPr>
                        <a:t>261 MB</a:t>
                      </a:r>
                      <a:endParaRPr b="1" sz="2600">
                        <a:solidFill>
                          <a:srgbClr val="6AA84F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4791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2600">
                          <a:solidFill>
                            <a:srgbClr val="999999"/>
                          </a:solidFill>
                        </a:rPr>
                        <a:t>requests</a:t>
                      </a:r>
                      <a:endParaRPr b="1" sz="2600">
                        <a:solidFill>
                          <a:srgbClr val="999999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2600">
                          <a:solidFill>
                            <a:srgbClr val="D65500"/>
                          </a:solidFill>
                        </a:rPr>
                        <a:t>156 095</a:t>
                      </a:r>
                      <a:endParaRPr b="1" sz="2600">
                        <a:solidFill>
                          <a:srgbClr val="D65500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2600">
                          <a:solidFill>
                            <a:srgbClr val="6AA84F"/>
                          </a:solidFill>
                        </a:rPr>
                        <a:t>2 089 661</a:t>
                      </a:r>
                      <a:endParaRPr b="1" sz="2600">
                        <a:solidFill>
                          <a:srgbClr val="6AA84F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4791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2600">
                          <a:solidFill>
                            <a:srgbClr val="999999"/>
                          </a:solidFill>
                        </a:rPr>
                        <a:t>requests/s</a:t>
                      </a:r>
                      <a:endParaRPr b="1" sz="2600">
                        <a:solidFill>
                          <a:srgbClr val="999999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2600">
                          <a:solidFill>
                            <a:srgbClr val="D65500"/>
                          </a:solidFill>
                        </a:rPr>
                        <a:t>1733/s</a:t>
                      </a:r>
                      <a:endParaRPr b="1" sz="2600">
                        <a:solidFill>
                          <a:srgbClr val="D65500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2600">
                          <a:solidFill>
                            <a:srgbClr val="6AA84F"/>
                          </a:solidFill>
                        </a:rPr>
                        <a:t>23216/s</a:t>
                      </a:r>
                      <a:endParaRPr b="1" sz="2600">
                        <a:solidFill>
                          <a:srgbClr val="6AA84F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4791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2600">
                          <a:solidFill>
                            <a:srgbClr val="999999"/>
                          </a:solidFill>
                        </a:rPr>
                        <a:t>memória</a:t>
                      </a:r>
                      <a:endParaRPr b="1" sz="2600">
                        <a:solidFill>
                          <a:srgbClr val="999999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2600">
                          <a:solidFill>
                            <a:srgbClr val="D65500"/>
                          </a:solidFill>
                        </a:rPr>
                        <a:t>28,9 MB</a:t>
                      </a:r>
                      <a:endParaRPr b="1" sz="2600">
                        <a:solidFill>
                          <a:srgbClr val="D65500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2600">
                          <a:solidFill>
                            <a:srgbClr val="6AA84F"/>
                          </a:solidFill>
                        </a:rPr>
                        <a:t>21,2 MB</a:t>
                      </a:r>
                      <a:endParaRPr b="1" sz="2600">
                        <a:solidFill>
                          <a:srgbClr val="6AA84F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4791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2600">
                          <a:solidFill>
                            <a:srgbClr val="999999"/>
                          </a:solidFill>
                        </a:rPr>
                        <a:t>CPU</a:t>
                      </a:r>
                      <a:endParaRPr b="1" sz="2600">
                        <a:solidFill>
                          <a:srgbClr val="999999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2600">
                          <a:solidFill>
                            <a:srgbClr val="D65500"/>
                          </a:solidFill>
                        </a:rPr>
                        <a:t>9.80</a:t>
                      </a:r>
                      <a:endParaRPr b="1" sz="2600">
                        <a:solidFill>
                          <a:srgbClr val="D65500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2600">
                          <a:solidFill>
                            <a:srgbClr val="6AA84F"/>
                          </a:solidFill>
                        </a:rPr>
                        <a:t>46,14</a:t>
                      </a:r>
                      <a:endParaRPr b="1" sz="2600">
                        <a:solidFill>
                          <a:srgbClr val="6AA84F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</a:tbl>
          </a:graphicData>
        </a:graphic>
      </p:graphicFrame>
      <p:pic>
        <p:nvPicPr>
          <p:cNvPr id="338" name="Google Shape;338;g2421aeff3fc_1_4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68975" y="3439150"/>
            <a:ext cx="827008" cy="623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g2421aeff3fc_1_4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99850" y="304125"/>
            <a:ext cx="1959925" cy="62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g2421aeff3fc_1_4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47602" y="387700"/>
            <a:ext cx="1240051" cy="46598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g2421aeff3fc_1_47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94550" y="304801"/>
            <a:ext cx="2058325" cy="74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g2421aeff3fc_1_47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619979" y="207213"/>
            <a:ext cx="826999" cy="82698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g2421aeff3fc_1_47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622339" y="4267439"/>
            <a:ext cx="490123" cy="4490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4" name="Google Shape;344;g2421aeff3fc_1_470"/>
          <p:cNvGrpSpPr/>
          <p:nvPr/>
        </p:nvGrpSpPr>
        <p:grpSpPr>
          <a:xfrm>
            <a:off x="8043863" y="-1195175"/>
            <a:ext cx="2331336" cy="2293499"/>
            <a:chOff x="0" y="0"/>
            <a:chExt cx="6216895" cy="6115996"/>
          </a:xfrm>
        </p:grpSpPr>
        <p:pic>
          <p:nvPicPr>
            <p:cNvPr id="345" name="Google Shape;345;g2421aeff3fc_1_470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 rot="10800000">
              <a:off x="702786" y="0"/>
              <a:ext cx="5514109" cy="551410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6" name="Google Shape;346;g2421aeff3fc_1_470"/>
            <p:cNvSpPr/>
            <p:nvPr/>
          </p:nvSpPr>
          <p:spPr>
            <a:xfrm>
              <a:off x="0" y="253435"/>
              <a:ext cx="5862561" cy="5862561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7" name="Google Shape;347;g2421aeff3fc_1_470"/>
          <p:cNvGrpSpPr/>
          <p:nvPr/>
        </p:nvGrpSpPr>
        <p:grpSpPr>
          <a:xfrm>
            <a:off x="-481662" y="3945747"/>
            <a:ext cx="2211821" cy="2021410"/>
            <a:chOff x="4947" y="0"/>
            <a:chExt cx="5898189" cy="5390426"/>
          </a:xfrm>
        </p:grpSpPr>
        <p:sp>
          <p:nvSpPr>
            <p:cNvPr id="348" name="Google Shape;348;g2421aeff3fc_1_470"/>
            <p:cNvSpPr/>
            <p:nvPr/>
          </p:nvSpPr>
          <p:spPr>
            <a:xfrm rot="5400000">
              <a:off x="4430055" y="1442291"/>
              <a:ext cx="1469787" cy="1476375"/>
            </a:xfrm>
            <a:custGeom>
              <a:rect b="b" l="l" r="r" t="t"/>
              <a:pathLst>
                <a:path extrusionOk="0"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349" name="Google Shape;349;g2421aeff3fc_1_470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 rot="5400000">
              <a:off x="631514" y="860098"/>
              <a:ext cx="4530328" cy="453032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0" name="Google Shape;350;g2421aeff3fc_1_470"/>
            <p:cNvSpPr/>
            <p:nvPr/>
          </p:nvSpPr>
          <p:spPr>
            <a:xfrm rot="5400000">
              <a:off x="4947" y="0"/>
              <a:ext cx="2573807" cy="2573807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8CBEE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51" name="Google Shape;351;g2421aeff3fc_1_47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rot="10800000">
            <a:off x="7130450" y="0"/>
            <a:ext cx="840550" cy="5228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6660000" dist="1905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6" name="Google Shape;356;g242f4767ed1_2_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40575" y="2642200"/>
            <a:ext cx="3730751" cy="2212425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g242f4767ed1_2_63"/>
          <p:cNvSpPr txBox="1"/>
          <p:nvPr/>
        </p:nvSpPr>
        <p:spPr>
          <a:xfrm>
            <a:off x="620050" y="1142075"/>
            <a:ext cx="77718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900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1" lang="pt-BR" sz="6000">
                <a:solidFill>
                  <a:srgbClr val="52C7E7"/>
                </a:solidFill>
                <a:latin typeface="Comfortaa"/>
                <a:ea typeface="Comfortaa"/>
                <a:cs typeface="Comfortaa"/>
                <a:sym typeface="Comfortaa"/>
              </a:rPr>
              <a:t>C++ vs Go</a:t>
            </a:r>
            <a:endParaRPr b="1" sz="6000">
              <a:solidFill>
                <a:srgbClr val="52C7E7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grpSp>
        <p:nvGrpSpPr>
          <p:cNvPr id="358" name="Google Shape;358;g242f4767ed1_2_63"/>
          <p:cNvGrpSpPr/>
          <p:nvPr/>
        </p:nvGrpSpPr>
        <p:grpSpPr>
          <a:xfrm>
            <a:off x="7397777" y="3212630"/>
            <a:ext cx="3158866" cy="3034199"/>
            <a:chOff x="0" y="0"/>
            <a:chExt cx="8423642" cy="8091197"/>
          </a:xfrm>
        </p:grpSpPr>
        <p:pic>
          <p:nvPicPr>
            <p:cNvPr id="359" name="Google Shape;359;g242f4767ed1_2_6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631498" y="3244356"/>
              <a:ext cx="1306993" cy="11973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0" name="Google Shape;360;g242f4767ed1_2_63"/>
            <p:cNvSpPr/>
            <p:nvPr/>
          </p:nvSpPr>
          <p:spPr>
            <a:xfrm>
              <a:off x="2891244" y="0"/>
              <a:ext cx="2323212" cy="2333625"/>
            </a:xfrm>
            <a:custGeom>
              <a:rect b="b" l="l" r="r" t="t"/>
              <a:pathLst>
                <a:path extrusionOk="0"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61" name="Google Shape;361;g242f4767ed1_2_6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307979" y="975534"/>
              <a:ext cx="7115663" cy="711566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2" name="Google Shape;362;g242f4767ed1_2_63"/>
            <p:cNvSpPr/>
            <p:nvPr/>
          </p:nvSpPr>
          <p:spPr>
            <a:xfrm>
              <a:off x="0" y="3777387"/>
              <a:ext cx="4051363" cy="4051364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8CBEE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63" name="Google Shape;363;g242f4767ed1_2_63"/>
          <p:cNvGrpSpPr/>
          <p:nvPr/>
        </p:nvGrpSpPr>
        <p:grpSpPr>
          <a:xfrm>
            <a:off x="-1130732" y="-1155405"/>
            <a:ext cx="2320697" cy="2325830"/>
            <a:chOff x="0" y="0"/>
            <a:chExt cx="6188526" cy="6202213"/>
          </a:xfrm>
        </p:grpSpPr>
        <p:pic>
          <p:nvPicPr>
            <p:cNvPr id="364" name="Google Shape;364;g242f4767ed1_2_6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rot="10800000">
              <a:off x="0" y="0"/>
              <a:ext cx="5514109" cy="551410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5" name="Google Shape;365;g242f4767ed1_2_63"/>
            <p:cNvSpPr/>
            <p:nvPr/>
          </p:nvSpPr>
          <p:spPr>
            <a:xfrm>
              <a:off x="325965" y="339652"/>
              <a:ext cx="5862561" cy="5862561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66" name="Google Shape;366;g242f4767ed1_2_6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0800000">
            <a:off x="7130450" y="0"/>
            <a:ext cx="840550" cy="5228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6660000" dist="19050">
              <a:srgbClr val="000000">
                <a:alpha val="40000"/>
              </a:srgbClr>
            </a:outerShdw>
          </a:effectLst>
        </p:spPr>
      </p:pic>
      <p:pic>
        <p:nvPicPr>
          <p:cNvPr id="367" name="Google Shape;367;g242f4767ed1_2_6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4589" y="4429264"/>
            <a:ext cx="490123" cy="4490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2" name="Google Shape;372;g242f4767ed1_2_79"/>
          <p:cNvGraphicFramePr/>
          <p:nvPr/>
        </p:nvGraphicFramePr>
        <p:xfrm>
          <a:off x="152400" y="3998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{F5E855B5-EC17-4078-8DD9-AA4E4EF8DBBD}</a:tableStyleId>
              </a:tblPr>
              <a:tblGrid>
                <a:gridCol w="2618350"/>
                <a:gridCol w="2766325"/>
                <a:gridCol w="3198925"/>
              </a:tblGrid>
              <a:tr h="4791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2700"/>
                        <a:t>RESULTADO</a:t>
                      </a:r>
                      <a:endParaRPr b="1" sz="27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2700"/>
                        <a:t>           </a:t>
                      </a:r>
                      <a:endParaRPr b="1" sz="2700"/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7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7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791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2600">
                          <a:solidFill>
                            <a:srgbClr val="999999"/>
                          </a:solidFill>
                        </a:rPr>
                        <a:t>recebidos</a:t>
                      </a:r>
                      <a:endParaRPr b="1" sz="2600">
                        <a:solidFill>
                          <a:srgbClr val="999999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2600">
                          <a:solidFill>
                            <a:srgbClr val="D65500"/>
                          </a:solidFill>
                        </a:rPr>
                        <a:t>4.6 GB</a:t>
                      </a:r>
                      <a:endParaRPr b="1" sz="2600">
                        <a:solidFill>
                          <a:srgbClr val="D65500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2600">
                          <a:solidFill>
                            <a:srgbClr val="6AA84F"/>
                          </a:solidFill>
                        </a:rPr>
                        <a:t>8.2 G</a:t>
                      </a:r>
                      <a:endParaRPr b="1" sz="2600">
                        <a:solidFill>
                          <a:srgbClr val="6AA84F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4791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2600">
                          <a:solidFill>
                            <a:srgbClr val="999999"/>
                          </a:solidFill>
                        </a:rPr>
                        <a:t>enviados</a:t>
                      </a:r>
                      <a:endParaRPr b="1" sz="2600">
                        <a:solidFill>
                          <a:srgbClr val="999999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2600">
                          <a:solidFill>
                            <a:srgbClr val="D65500"/>
                          </a:solidFill>
                        </a:rPr>
                        <a:t>156 MB</a:t>
                      </a:r>
                      <a:endParaRPr b="1" sz="2600">
                        <a:solidFill>
                          <a:srgbClr val="D65500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2600">
                          <a:solidFill>
                            <a:srgbClr val="6AA84F"/>
                          </a:solidFill>
                        </a:rPr>
                        <a:t>271 MB</a:t>
                      </a:r>
                      <a:endParaRPr b="1" sz="2600">
                        <a:solidFill>
                          <a:srgbClr val="6AA84F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4791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2600">
                          <a:solidFill>
                            <a:srgbClr val="999999"/>
                          </a:solidFill>
                        </a:rPr>
                        <a:t>requests</a:t>
                      </a:r>
                      <a:endParaRPr b="1" sz="2600">
                        <a:solidFill>
                          <a:srgbClr val="999999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2600">
                          <a:solidFill>
                            <a:srgbClr val="D65500"/>
                          </a:solidFill>
                        </a:rPr>
                        <a:t>1 247 632</a:t>
                      </a:r>
                      <a:endParaRPr b="1" sz="2600">
                        <a:solidFill>
                          <a:srgbClr val="D65500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2600">
                          <a:solidFill>
                            <a:srgbClr val="6AA84F"/>
                          </a:solidFill>
                        </a:rPr>
                        <a:t>2 166 111</a:t>
                      </a:r>
                      <a:endParaRPr b="1" sz="2600">
                        <a:solidFill>
                          <a:srgbClr val="6AA84F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4791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2600">
                          <a:solidFill>
                            <a:srgbClr val="999999"/>
                          </a:solidFill>
                        </a:rPr>
                        <a:t>requests/s</a:t>
                      </a:r>
                      <a:endParaRPr b="1" sz="2600">
                        <a:solidFill>
                          <a:srgbClr val="999999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2600">
                          <a:solidFill>
                            <a:srgbClr val="D65500"/>
                          </a:solidFill>
                        </a:rPr>
                        <a:t>13861/s</a:t>
                      </a:r>
                      <a:endParaRPr b="1" sz="2600">
                        <a:solidFill>
                          <a:srgbClr val="D65500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2600">
                          <a:solidFill>
                            <a:srgbClr val="6AA84F"/>
                          </a:solidFill>
                        </a:rPr>
                        <a:t>24066/s</a:t>
                      </a:r>
                      <a:endParaRPr b="1" sz="2600">
                        <a:solidFill>
                          <a:srgbClr val="6AA84F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4791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2600">
                          <a:solidFill>
                            <a:srgbClr val="999999"/>
                          </a:solidFill>
                        </a:rPr>
                        <a:t>memória</a:t>
                      </a:r>
                      <a:endParaRPr b="1" sz="2600">
                        <a:solidFill>
                          <a:srgbClr val="999999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2600">
                          <a:solidFill>
                            <a:srgbClr val="D65500"/>
                          </a:solidFill>
                        </a:rPr>
                        <a:t>3.0 MB</a:t>
                      </a:r>
                      <a:endParaRPr b="1" sz="2600">
                        <a:solidFill>
                          <a:srgbClr val="D65500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2600">
                          <a:solidFill>
                            <a:srgbClr val="6AA84F"/>
                          </a:solidFill>
                        </a:rPr>
                        <a:t>62.5 MB</a:t>
                      </a:r>
                      <a:endParaRPr b="1" sz="2600">
                        <a:solidFill>
                          <a:srgbClr val="6AA84F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4791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2600">
                          <a:solidFill>
                            <a:srgbClr val="999999"/>
                          </a:solidFill>
                        </a:rPr>
                        <a:t>CPU</a:t>
                      </a:r>
                      <a:endParaRPr b="1" sz="2600">
                        <a:solidFill>
                          <a:srgbClr val="999999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2600">
                          <a:solidFill>
                            <a:srgbClr val="D65500"/>
                          </a:solidFill>
                        </a:rPr>
                        <a:t>42</a:t>
                      </a:r>
                      <a:endParaRPr b="1" sz="2600">
                        <a:solidFill>
                          <a:srgbClr val="D65500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2600">
                          <a:solidFill>
                            <a:srgbClr val="6AA84F"/>
                          </a:solidFill>
                        </a:rPr>
                        <a:t>47</a:t>
                      </a:r>
                      <a:endParaRPr b="1" sz="2600">
                        <a:solidFill>
                          <a:srgbClr val="6AA84F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</a:tbl>
          </a:graphicData>
        </a:graphic>
      </p:graphicFrame>
      <p:pic>
        <p:nvPicPr>
          <p:cNvPr id="373" name="Google Shape;373;g242f4767ed1_2_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68975" y="3686575"/>
            <a:ext cx="827008" cy="623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g242f4767ed1_2_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99850" y="551550"/>
            <a:ext cx="1959925" cy="62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g242f4767ed1_2_7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47602" y="635125"/>
            <a:ext cx="1240051" cy="465989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g242f4767ed1_2_79"/>
          <p:cNvSpPr txBox="1"/>
          <p:nvPr/>
        </p:nvSpPr>
        <p:spPr>
          <a:xfrm>
            <a:off x="3742250" y="458525"/>
            <a:ext cx="15999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>
                <a:solidFill>
                  <a:srgbClr val="4A86E8"/>
                </a:solidFill>
                <a:latin typeface="Arial Black"/>
                <a:ea typeface="Arial Black"/>
                <a:cs typeface="Arial Black"/>
                <a:sym typeface="Arial Black"/>
              </a:rPr>
              <a:t>C++ </a:t>
            </a:r>
            <a:r>
              <a:rPr lang="pt-BR" sz="1900">
                <a:solidFill>
                  <a:srgbClr val="4A86E8"/>
                </a:solidFill>
                <a:latin typeface="Arial Black"/>
                <a:ea typeface="Arial Black"/>
                <a:cs typeface="Arial Black"/>
                <a:sym typeface="Arial Black"/>
              </a:rPr>
              <a:t>boost/asio</a:t>
            </a:r>
            <a:endParaRPr sz="1900">
              <a:solidFill>
                <a:srgbClr val="4A86E8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id="377" name="Google Shape;377;g242f4767ed1_2_7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27425" y="418974"/>
            <a:ext cx="966326" cy="966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g242f4767ed1_2_7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622339" y="4267439"/>
            <a:ext cx="490123" cy="4490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9" name="Google Shape;379;g242f4767ed1_2_79"/>
          <p:cNvGrpSpPr/>
          <p:nvPr/>
        </p:nvGrpSpPr>
        <p:grpSpPr>
          <a:xfrm>
            <a:off x="8043863" y="-1195175"/>
            <a:ext cx="2331336" cy="2293499"/>
            <a:chOff x="0" y="0"/>
            <a:chExt cx="6216895" cy="6115996"/>
          </a:xfrm>
        </p:grpSpPr>
        <p:pic>
          <p:nvPicPr>
            <p:cNvPr id="380" name="Google Shape;380;g242f4767ed1_2_79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 rot="10800000">
              <a:off x="702786" y="0"/>
              <a:ext cx="5514109" cy="551410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81" name="Google Shape;381;g242f4767ed1_2_79"/>
            <p:cNvSpPr/>
            <p:nvPr/>
          </p:nvSpPr>
          <p:spPr>
            <a:xfrm>
              <a:off x="0" y="253435"/>
              <a:ext cx="5862561" cy="5862561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2" name="Google Shape;382;g242f4767ed1_2_79"/>
          <p:cNvGrpSpPr/>
          <p:nvPr/>
        </p:nvGrpSpPr>
        <p:grpSpPr>
          <a:xfrm>
            <a:off x="-481662" y="3945747"/>
            <a:ext cx="2211821" cy="2021410"/>
            <a:chOff x="4947" y="0"/>
            <a:chExt cx="5898189" cy="5390426"/>
          </a:xfrm>
        </p:grpSpPr>
        <p:sp>
          <p:nvSpPr>
            <p:cNvPr id="383" name="Google Shape;383;g242f4767ed1_2_79"/>
            <p:cNvSpPr/>
            <p:nvPr/>
          </p:nvSpPr>
          <p:spPr>
            <a:xfrm rot="5400000">
              <a:off x="4430055" y="1442291"/>
              <a:ext cx="1469787" cy="1476375"/>
            </a:xfrm>
            <a:custGeom>
              <a:rect b="b" l="l" r="r" t="t"/>
              <a:pathLst>
                <a:path extrusionOk="0"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384" name="Google Shape;384;g242f4767ed1_2_79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 rot="5400000">
              <a:off x="631514" y="860098"/>
              <a:ext cx="4530328" cy="453032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85" name="Google Shape;385;g242f4767ed1_2_79"/>
            <p:cNvSpPr/>
            <p:nvPr/>
          </p:nvSpPr>
          <p:spPr>
            <a:xfrm rot="5400000">
              <a:off x="4947" y="0"/>
              <a:ext cx="2573807" cy="2573807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8CBEE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86" name="Google Shape;386;g242f4767ed1_2_7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rot="10800000">
            <a:off x="7130450" y="0"/>
            <a:ext cx="840550" cy="5228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6660000" dist="1905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1" name="Google Shape;391;g242f4767ed1_2_10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40575" y="2642200"/>
            <a:ext cx="3730751" cy="2212425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g242f4767ed1_2_103"/>
          <p:cNvSpPr txBox="1"/>
          <p:nvPr/>
        </p:nvSpPr>
        <p:spPr>
          <a:xfrm>
            <a:off x="620050" y="1142075"/>
            <a:ext cx="77718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900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6000">
                <a:solidFill>
                  <a:srgbClr val="52C7E7"/>
                </a:solidFill>
                <a:latin typeface="Comfortaa"/>
                <a:ea typeface="Comfortaa"/>
                <a:cs typeface="Comfortaa"/>
                <a:sym typeface="Comfortaa"/>
              </a:rPr>
              <a:t>Java vs Go</a:t>
            </a:r>
            <a:endParaRPr b="1" sz="6000">
              <a:solidFill>
                <a:srgbClr val="52C7E7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grpSp>
        <p:nvGrpSpPr>
          <p:cNvPr id="393" name="Google Shape;393;g242f4767ed1_2_103"/>
          <p:cNvGrpSpPr/>
          <p:nvPr/>
        </p:nvGrpSpPr>
        <p:grpSpPr>
          <a:xfrm>
            <a:off x="7397777" y="3212630"/>
            <a:ext cx="3158866" cy="3034199"/>
            <a:chOff x="0" y="0"/>
            <a:chExt cx="8423642" cy="8091197"/>
          </a:xfrm>
        </p:grpSpPr>
        <p:pic>
          <p:nvPicPr>
            <p:cNvPr id="394" name="Google Shape;394;g242f4767ed1_2_10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631498" y="3244356"/>
              <a:ext cx="1306993" cy="11973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5" name="Google Shape;395;g242f4767ed1_2_103"/>
            <p:cNvSpPr/>
            <p:nvPr/>
          </p:nvSpPr>
          <p:spPr>
            <a:xfrm>
              <a:off x="2891244" y="0"/>
              <a:ext cx="2323212" cy="2333625"/>
            </a:xfrm>
            <a:custGeom>
              <a:rect b="b" l="l" r="r" t="t"/>
              <a:pathLst>
                <a:path extrusionOk="0"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96" name="Google Shape;396;g242f4767ed1_2_10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307979" y="975534"/>
              <a:ext cx="7115663" cy="711566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7" name="Google Shape;397;g242f4767ed1_2_103"/>
            <p:cNvSpPr/>
            <p:nvPr/>
          </p:nvSpPr>
          <p:spPr>
            <a:xfrm>
              <a:off x="0" y="3777387"/>
              <a:ext cx="4051363" cy="4051364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8CBEE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98" name="Google Shape;398;g242f4767ed1_2_103"/>
          <p:cNvGrpSpPr/>
          <p:nvPr/>
        </p:nvGrpSpPr>
        <p:grpSpPr>
          <a:xfrm>
            <a:off x="-1130732" y="-1155405"/>
            <a:ext cx="2320697" cy="2325830"/>
            <a:chOff x="0" y="0"/>
            <a:chExt cx="6188526" cy="6202213"/>
          </a:xfrm>
        </p:grpSpPr>
        <p:pic>
          <p:nvPicPr>
            <p:cNvPr id="399" name="Google Shape;399;g242f4767ed1_2_10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rot="10800000">
              <a:off x="0" y="0"/>
              <a:ext cx="5514109" cy="551410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00" name="Google Shape;400;g242f4767ed1_2_103"/>
            <p:cNvSpPr/>
            <p:nvPr/>
          </p:nvSpPr>
          <p:spPr>
            <a:xfrm>
              <a:off x="325965" y="339652"/>
              <a:ext cx="5862561" cy="5862561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401" name="Google Shape;401;g242f4767ed1_2_10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0800000">
            <a:off x="7130450" y="0"/>
            <a:ext cx="840550" cy="5228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6660000" dist="19050">
              <a:srgbClr val="000000">
                <a:alpha val="40000"/>
              </a:srgbClr>
            </a:outerShdw>
          </a:effectLst>
        </p:spPr>
      </p:pic>
      <p:pic>
        <p:nvPicPr>
          <p:cNvPr id="402" name="Google Shape;402;g242f4767ed1_2_10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4589" y="4429264"/>
            <a:ext cx="490123" cy="4490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2"/>
          <p:cNvGrpSpPr/>
          <p:nvPr/>
        </p:nvGrpSpPr>
        <p:grpSpPr>
          <a:xfrm>
            <a:off x="732722" y="877454"/>
            <a:ext cx="2251813" cy="3478784"/>
            <a:chOff x="0" y="-38100"/>
            <a:chExt cx="1359462" cy="2100081"/>
          </a:xfrm>
        </p:grpSpPr>
        <p:sp>
          <p:nvSpPr>
            <p:cNvPr id="71" name="Google Shape;71;p2"/>
            <p:cNvSpPr/>
            <p:nvPr/>
          </p:nvSpPr>
          <p:spPr>
            <a:xfrm>
              <a:off x="0" y="0"/>
              <a:ext cx="1359462" cy="2061981"/>
            </a:xfrm>
            <a:custGeom>
              <a:rect b="b" l="l" r="r" t="t"/>
              <a:pathLst>
                <a:path extrusionOk="0" h="2061981" w="1359462">
                  <a:moveTo>
                    <a:pt x="87668" y="0"/>
                  </a:moveTo>
                  <a:lnTo>
                    <a:pt x="1271794" y="0"/>
                  </a:lnTo>
                  <a:cubicBezTo>
                    <a:pt x="1295045" y="0"/>
                    <a:pt x="1317344" y="9236"/>
                    <a:pt x="1333785" y="25677"/>
                  </a:cubicBezTo>
                  <a:cubicBezTo>
                    <a:pt x="1350226" y="42119"/>
                    <a:pt x="1359462" y="64417"/>
                    <a:pt x="1359462" y="87668"/>
                  </a:cubicBezTo>
                  <a:lnTo>
                    <a:pt x="1359462" y="1974313"/>
                  </a:lnTo>
                  <a:cubicBezTo>
                    <a:pt x="1359462" y="2022731"/>
                    <a:pt x="1320212" y="2061981"/>
                    <a:pt x="1271794" y="2061981"/>
                  </a:cubicBezTo>
                  <a:lnTo>
                    <a:pt x="87668" y="2061981"/>
                  </a:lnTo>
                  <a:cubicBezTo>
                    <a:pt x="39250" y="2061981"/>
                    <a:pt x="0" y="2022731"/>
                    <a:pt x="0" y="1974313"/>
                  </a:cubicBezTo>
                  <a:lnTo>
                    <a:pt x="0" y="87668"/>
                  </a:lnTo>
                  <a:cubicBezTo>
                    <a:pt x="0" y="39250"/>
                    <a:pt x="39250" y="0"/>
                    <a:pt x="87668" y="0"/>
                  </a:cubicBezTo>
                  <a:close/>
                </a:path>
              </a:pathLst>
            </a:custGeom>
            <a:solidFill>
              <a:srgbClr val="52C7E7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72;p2"/>
            <p:cNvSpPr txBox="1"/>
            <p:nvPr/>
          </p:nvSpPr>
          <p:spPr>
            <a:xfrm>
              <a:off x="0" y="-38100"/>
              <a:ext cx="812700" cy="85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2175" lIns="22175" spcFirstLastPara="1" rIns="22175" wrap="square" tIns="22175">
              <a:noAutofit/>
            </a:bodyPr>
            <a:lstStyle/>
            <a:p>
              <a:pPr indent="0" lvl="0" marL="0" marR="0" rtl="0" algn="ctr">
                <a:lnSpc>
                  <a:spcPct val="163277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73" name="Google Shape;73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95438" y="2243032"/>
            <a:ext cx="241732" cy="241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93537" y="2243032"/>
            <a:ext cx="241732" cy="241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91300" y="2243032"/>
            <a:ext cx="241732" cy="241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292418" y="2243032"/>
            <a:ext cx="241732" cy="241732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2"/>
          <p:cNvSpPr txBox="1"/>
          <p:nvPr/>
        </p:nvSpPr>
        <p:spPr>
          <a:xfrm>
            <a:off x="3666250" y="552450"/>
            <a:ext cx="4718400" cy="9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89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pt-BR" sz="3000" u="none" cap="none" strike="noStrike">
                <a:solidFill>
                  <a:srgbClr val="52C7E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Quem sou</a:t>
            </a:r>
            <a:r>
              <a:rPr b="0" i="0" lang="pt-BR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89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pt-BR" sz="3000" u="none" cap="none" strike="noStrike">
                <a:solidFill>
                  <a:srgbClr val="52C7E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eu?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2"/>
          <p:cNvSpPr txBox="1"/>
          <p:nvPr/>
        </p:nvSpPr>
        <p:spPr>
          <a:xfrm>
            <a:off x="3695441" y="1811540"/>
            <a:ext cx="38811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898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pt-BR" sz="1700" u="none" cap="none" strike="noStrike">
                <a:solidFill>
                  <a:srgbClr val="2D2D2D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Jefferson Otoni Lima (@jeffotoni)</a:t>
            </a:r>
            <a:endParaRPr b="0" i="0" sz="600" u="none" cap="none" strike="noStrike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79" name="Google Shape;79;p2"/>
          <p:cNvSpPr txBox="1"/>
          <p:nvPr/>
        </p:nvSpPr>
        <p:spPr>
          <a:xfrm>
            <a:off x="4148415" y="2751152"/>
            <a:ext cx="42813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503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pt-BR" sz="1100" u="none" cap="none" strike="noStrike">
                <a:solidFill>
                  <a:srgbClr val="2D2D2D"/>
                </a:solidFill>
                <a:latin typeface="Montserrat"/>
                <a:ea typeface="Montserrat"/>
                <a:cs typeface="Montserrat"/>
                <a:sym typeface="Montserrat"/>
              </a:rPr>
              <a:t>Amo desenvolvimento de Software ❤️;</a:t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2"/>
          <p:cNvSpPr txBox="1"/>
          <p:nvPr/>
        </p:nvSpPr>
        <p:spPr>
          <a:xfrm>
            <a:off x="4150290" y="3166950"/>
            <a:ext cx="42813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pt-BR" sz="1100" u="none" cap="none" strike="noStrike">
                <a:solidFill>
                  <a:srgbClr val="2D2D2D"/>
                </a:solidFill>
                <a:latin typeface="Montserrat"/>
                <a:ea typeface="Montserrat"/>
                <a:cs typeface="Montserrat"/>
                <a:sym typeface="Montserrat"/>
              </a:rPr>
              <a:t>São mais de </a:t>
            </a:r>
            <a:r>
              <a:rPr lang="pt-BR" sz="1100">
                <a:solidFill>
                  <a:srgbClr val="2D2D2D"/>
                </a:solidFill>
                <a:latin typeface="Montserrat"/>
                <a:ea typeface="Montserrat"/>
                <a:cs typeface="Montserrat"/>
                <a:sym typeface="Montserrat"/>
              </a:rPr>
              <a:t>20</a:t>
            </a:r>
            <a:r>
              <a:rPr b="0" i="0" lang="pt-BR" sz="1100" u="none" cap="none" strike="noStrike">
                <a:solidFill>
                  <a:srgbClr val="2D2D2D"/>
                </a:solidFill>
                <a:latin typeface="Montserrat"/>
                <a:ea typeface="Montserrat"/>
                <a:cs typeface="Montserrat"/>
                <a:sym typeface="Montserrat"/>
              </a:rPr>
              <a:t> anos trabalhando com desenvolvimento web;</a:t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2"/>
          <p:cNvSpPr txBox="1"/>
          <p:nvPr/>
        </p:nvSpPr>
        <p:spPr>
          <a:xfrm>
            <a:off x="4150900" y="3582774"/>
            <a:ext cx="4280100" cy="5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pt-BR" sz="1100" u="none" cap="none" strike="noStrike">
                <a:solidFill>
                  <a:srgbClr val="2D2D2D"/>
                </a:solidFill>
                <a:latin typeface="Montserrat"/>
                <a:ea typeface="Montserrat"/>
                <a:cs typeface="Montserrat"/>
                <a:sym typeface="Montserrat"/>
              </a:rPr>
              <a:t>Especialista em algumas linguagens de programação, dentre elas: </a:t>
            </a:r>
            <a:r>
              <a:rPr b="1" i="0" lang="pt-BR" sz="1100" u="none" cap="none" strike="noStrike">
                <a:solidFill>
                  <a:srgbClr val="2D2D2D"/>
                </a:solidFill>
                <a:latin typeface="Montserrat"/>
                <a:ea typeface="Montserrat"/>
                <a:cs typeface="Montserrat"/>
                <a:sym typeface="Montserrat"/>
              </a:rPr>
              <a:t>Go, </a:t>
            </a:r>
            <a:r>
              <a:rPr b="0" i="0" lang="pt-BR" sz="1100" u="none" cap="none" strike="noStrike">
                <a:solidFill>
                  <a:srgbClr val="2D2D2D"/>
                </a:solidFill>
                <a:latin typeface="Montserrat"/>
                <a:ea typeface="Montserrat"/>
                <a:cs typeface="Montserrat"/>
                <a:sym typeface="Montserrat"/>
              </a:rPr>
              <a:t>;</a:t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200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2D2D2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2" name="Google Shape;82;p2"/>
          <p:cNvSpPr txBox="1"/>
          <p:nvPr/>
        </p:nvSpPr>
        <p:spPr>
          <a:xfrm>
            <a:off x="4148425" y="4072075"/>
            <a:ext cx="4281300" cy="5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pt-BR" sz="1100" u="none" cap="none" strike="noStrike">
                <a:solidFill>
                  <a:srgbClr val="2D2D2D"/>
                </a:solidFill>
                <a:latin typeface="Montserrat"/>
                <a:ea typeface="Montserrat"/>
                <a:cs typeface="Montserrat"/>
                <a:sym typeface="Montserrat"/>
              </a:rPr>
              <a:t>Formado em Ciências da Computação e Pós-Graduado em MBA Gerência de Projetos pela FGV, MBA Arquitetura de soluções pela FIAP;</a:t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2"/>
          <p:cNvSpPr txBox="1"/>
          <p:nvPr/>
        </p:nvSpPr>
        <p:spPr>
          <a:xfrm>
            <a:off x="4890182" y="2267097"/>
            <a:ext cx="8496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503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pt-BR" sz="1200" u="none" cap="none" strike="noStrike">
                <a:solidFill>
                  <a:srgbClr val="2D2D2D"/>
                </a:solidFill>
                <a:latin typeface="Montserrat"/>
                <a:ea typeface="Montserrat"/>
                <a:cs typeface="Montserrat"/>
                <a:sym typeface="Montserrat"/>
              </a:rPr>
              <a:t>/ jeffotoni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4" name="Google Shape;84;p2"/>
          <p:cNvGrpSpPr/>
          <p:nvPr/>
        </p:nvGrpSpPr>
        <p:grpSpPr>
          <a:xfrm>
            <a:off x="490538" y="676367"/>
            <a:ext cx="2251813" cy="3478784"/>
            <a:chOff x="0" y="-38100"/>
            <a:chExt cx="1359462" cy="2100081"/>
          </a:xfrm>
        </p:grpSpPr>
        <p:sp>
          <p:nvSpPr>
            <p:cNvPr id="85" name="Google Shape;85;p2"/>
            <p:cNvSpPr/>
            <p:nvPr/>
          </p:nvSpPr>
          <p:spPr>
            <a:xfrm>
              <a:off x="0" y="0"/>
              <a:ext cx="1359462" cy="2061981"/>
            </a:xfrm>
            <a:custGeom>
              <a:rect b="b" l="l" r="r" t="t"/>
              <a:pathLst>
                <a:path extrusionOk="0" h="2061981" w="1359462">
                  <a:moveTo>
                    <a:pt x="87668" y="0"/>
                  </a:moveTo>
                  <a:lnTo>
                    <a:pt x="1271794" y="0"/>
                  </a:lnTo>
                  <a:cubicBezTo>
                    <a:pt x="1295045" y="0"/>
                    <a:pt x="1317344" y="9236"/>
                    <a:pt x="1333785" y="25677"/>
                  </a:cubicBezTo>
                  <a:cubicBezTo>
                    <a:pt x="1350226" y="42119"/>
                    <a:pt x="1359462" y="64417"/>
                    <a:pt x="1359462" y="87668"/>
                  </a:cubicBezTo>
                  <a:lnTo>
                    <a:pt x="1359462" y="1974313"/>
                  </a:lnTo>
                  <a:cubicBezTo>
                    <a:pt x="1359462" y="2022731"/>
                    <a:pt x="1320212" y="2061981"/>
                    <a:pt x="1271794" y="2061981"/>
                  </a:cubicBezTo>
                  <a:lnTo>
                    <a:pt x="87668" y="2061981"/>
                  </a:lnTo>
                  <a:cubicBezTo>
                    <a:pt x="39250" y="2061981"/>
                    <a:pt x="0" y="2022731"/>
                    <a:pt x="0" y="1974313"/>
                  </a:cubicBezTo>
                  <a:lnTo>
                    <a:pt x="0" y="87668"/>
                  </a:lnTo>
                  <a:cubicBezTo>
                    <a:pt x="0" y="39250"/>
                    <a:pt x="39250" y="0"/>
                    <a:pt x="87668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86;p2"/>
            <p:cNvSpPr txBox="1"/>
            <p:nvPr/>
          </p:nvSpPr>
          <p:spPr>
            <a:xfrm>
              <a:off x="0" y="-38100"/>
              <a:ext cx="812700" cy="85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2175" lIns="22175" spcFirstLastPara="1" rIns="22175" wrap="square" tIns="22175">
              <a:noAutofit/>
            </a:bodyPr>
            <a:lstStyle/>
            <a:p>
              <a:pPr indent="0" lvl="0" marL="0" marR="0" rtl="0" algn="ctr">
                <a:lnSpc>
                  <a:spcPct val="163277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7" name="Google Shape;87;p2"/>
          <p:cNvSpPr/>
          <p:nvPr/>
        </p:nvSpPr>
        <p:spPr>
          <a:xfrm>
            <a:off x="604940" y="859075"/>
            <a:ext cx="2270125" cy="3405188"/>
          </a:xfrm>
          <a:custGeom>
            <a:rect b="b" l="l" r="r" t="t"/>
            <a:pathLst>
              <a:path extrusionOk="0" h="9525000" w="6350000">
                <a:moveTo>
                  <a:pt x="0" y="9042400"/>
                </a:moveTo>
                <a:lnTo>
                  <a:pt x="0" y="482600"/>
                </a:lnTo>
                <a:cubicBezTo>
                  <a:pt x="0" y="215900"/>
                  <a:pt x="215900" y="0"/>
                  <a:pt x="482600" y="0"/>
                </a:cubicBezTo>
                <a:lnTo>
                  <a:pt x="5867400" y="0"/>
                </a:lnTo>
                <a:cubicBezTo>
                  <a:pt x="6134100" y="0"/>
                  <a:pt x="6350000" y="217170"/>
                  <a:pt x="6350000" y="482600"/>
                </a:cubicBezTo>
                <a:lnTo>
                  <a:pt x="6350000" y="9042400"/>
                </a:lnTo>
                <a:cubicBezTo>
                  <a:pt x="6350000" y="9309100"/>
                  <a:pt x="6134100" y="9525000"/>
                  <a:pt x="5867400" y="9525000"/>
                </a:cubicBezTo>
                <a:lnTo>
                  <a:pt x="482600" y="9525000"/>
                </a:lnTo>
                <a:cubicBezTo>
                  <a:pt x="217170" y="9525000"/>
                  <a:pt x="0" y="9309100"/>
                  <a:pt x="0" y="9042400"/>
                </a:cubicBez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-24995" r="-24985" t="0"/>
            </a:stretch>
          </a:blip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8" name="Google Shape;88;p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384589" y="4429264"/>
            <a:ext cx="490123" cy="4490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9" name="Google Shape;89;p2"/>
          <p:cNvGrpSpPr/>
          <p:nvPr/>
        </p:nvGrpSpPr>
        <p:grpSpPr>
          <a:xfrm rot="4791714">
            <a:off x="7984512" y="-1327418"/>
            <a:ext cx="2320415" cy="2325547"/>
            <a:chOff x="0" y="0"/>
            <a:chExt cx="6188526" cy="6202213"/>
          </a:xfrm>
        </p:grpSpPr>
        <p:pic>
          <p:nvPicPr>
            <p:cNvPr id="90" name="Google Shape;90;p2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 rot="10800000">
              <a:off x="0" y="0"/>
              <a:ext cx="5514109" cy="551410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1" name="Google Shape;91;p2"/>
            <p:cNvSpPr/>
            <p:nvPr/>
          </p:nvSpPr>
          <p:spPr>
            <a:xfrm>
              <a:off x="325965" y="339652"/>
              <a:ext cx="5862561" cy="5862561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92" name="Google Shape;92;p2"/>
          <p:cNvCxnSpPr/>
          <p:nvPr/>
        </p:nvCxnSpPr>
        <p:spPr>
          <a:xfrm>
            <a:off x="3695450" y="1634875"/>
            <a:ext cx="4941900" cy="0"/>
          </a:xfrm>
          <a:prstGeom prst="straightConnector1">
            <a:avLst/>
          </a:prstGeom>
          <a:noFill/>
          <a:ln cap="flat" cmpd="sng" w="38100">
            <a:solidFill>
              <a:srgbClr val="9CD6FE"/>
            </a:solidFill>
            <a:prstDash val="dot"/>
            <a:round/>
            <a:headEnd len="sm" w="sm" type="none"/>
            <a:tailEnd len="sm" w="sm" type="none"/>
          </a:ln>
        </p:spPr>
      </p:cxnSp>
      <p:pic>
        <p:nvPicPr>
          <p:cNvPr id="93" name="Google Shape;93;p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3697712" y="2717150"/>
            <a:ext cx="237200" cy="23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3697712" y="3132950"/>
            <a:ext cx="237200" cy="23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3697712" y="3642363"/>
            <a:ext cx="237200" cy="23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3697712" y="4241325"/>
            <a:ext cx="237200" cy="23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rot="10800000">
            <a:off x="7130450" y="0"/>
            <a:ext cx="840550" cy="5228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6660000" dist="1905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7" name="Google Shape;407;g242f4767ed1_2_118"/>
          <p:cNvGraphicFramePr/>
          <p:nvPr/>
        </p:nvGraphicFramePr>
        <p:xfrm>
          <a:off x="171975" y="165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{F5E855B5-EC17-4078-8DD9-AA4E4EF8DBBD}</a:tableStyleId>
              </a:tblPr>
              <a:tblGrid>
                <a:gridCol w="2618350"/>
                <a:gridCol w="2766325"/>
                <a:gridCol w="3198925"/>
              </a:tblGrid>
              <a:tr h="100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2700"/>
                        <a:t>RESULTADO</a:t>
                      </a:r>
                      <a:endParaRPr b="1" sz="27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2700"/>
                        <a:t>           </a:t>
                      </a:r>
                      <a:endParaRPr b="1" sz="2700"/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7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7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791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2600">
                          <a:solidFill>
                            <a:srgbClr val="999999"/>
                          </a:solidFill>
                        </a:rPr>
                        <a:t>recebidos</a:t>
                      </a:r>
                      <a:endParaRPr b="1" sz="2600">
                        <a:solidFill>
                          <a:srgbClr val="999999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2600">
                          <a:solidFill>
                            <a:srgbClr val="D65500"/>
                          </a:solidFill>
                        </a:rPr>
                        <a:t>139Mb</a:t>
                      </a:r>
                      <a:endParaRPr b="1" sz="2600">
                        <a:solidFill>
                          <a:srgbClr val="D65500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2600">
                          <a:solidFill>
                            <a:srgbClr val="6AA84F"/>
                          </a:solidFill>
                        </a:rPr>
                        <a:t>7</a:t>
                      </a:r>
                      <a:r>
                        <a:rPr b="1" lang="pt-BR" sz="2600">
                          <a:solidFill>
                            <a:srgbClr val="6AA84F"/>
                          </a:solidFill>
                        </a:rPr>
                        <a:t>.5 G</a:t>
                      </a:r>
                      <a:endParaRPr b="1" sz="2600">
                        <a:solidFill>
                          <a:srgbClr val="6AA84F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4791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2600">
                          <a:solidFill>
                            <a:srgbClr val="999999"/>
                          </a:solidFill>
                        </a:rPr>
                        <a:t>enviados</a:t>
                      </a:r>
                      <a:endParaRPr b="1" sz="2600">
                        <a:solidFill>
                          <a:srgbClr val="999999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2600">
                          <a:solidFill>
                            <a:srgbClr val="D65500"/>
                          </a:solidFill>
                        </a:rPr>
                        <a:t>4.5</a:t>
                      </a:r>
                      <a:r>
                        <a:rPr b="1" lang="pt-BR" sz="2600">
                          <a:solidFill>
                            <a:srgbClr val="D65500"/>
                          </a:solidFill>
                        </a:rPr>
                        <a:t> MB</a:t>
                      </a:r>
                      <a:endParaRPr b="1" sz="2600">
                        <a:solidFill>
                          <a:srgbClr val="D65500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2600">
                          <a:solidFill>
                            <a:srgbClr val="6AA84F"/>
                          </a:solidFill>
                        </a:rPr>
                        <a:t>241</a:t>
                      </a:r>
                      <a:r>
                        <a:rPr b="1" lang="pt-BR" sz="2600">
                          <a:solidFill>
                            <a:srgbClr val="6AA84F"/>
                          </a:solidFill>
                        </a:rPr>
                        <a:t> MB</a:t>
                      </a:r>
                      <a:endParaRPr b="1" sz="2600">
                        <a:solidFill>
                          <a:srgbClr val="6AA84F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4791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2600">
                          <a:solidFill>
                            <a:srgbClr val="999999"/>
                          </a:solidFill>
                        </a:rPr>
                        <a:t>requests</a:t>
                      </a:r>
                      <a:endParaRPr b="1" sz="2600">
                        <a:solidFill>
                          <a:srgbClr val="999999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2600">
                          <a:solidFill>
                            <a:srgbClr val="D65500"/>
                          </a:solidFill>
                        </a:rPr>
                        <a:t>36.907</a:t>
                      </a:r>
                      <a:endParaRPr b="1" sz="2600">
                        <a:solidFill>
                          <a:srgbClr val="D65500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2600">
                          <a:solidFill>
                            <a:srgbClr val="6AA84F"/>
                          </a:solidFill>
                        </a:rPr>
                        <a:t>1</a:t>
                      </a:r>
                      <a:r>
                        <a:rPr b="1" lang="pt-BR" sz="2600">
                          <a:solidFill>
                            <a:srgbClr val="6AA84F"/>
                          </a:solidFill>
                        </a:rPr>
                        <a:t> 993 079</a:t>
                      </a:r>
                      <a:endParaRPr b="1" sz="2600">
                        <a:solidFill>
                          <a:srgbClr val="6AA84F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4791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2600">
                          <a:solidFill>
                            <a:srgbClr val="999999"/>
                          </a:solidFill>
                        </a:rPr>
                        <a:t>requests/s</a:t>
                      </a:r>
                      <a:endParaRPr b="1" sz="2600">
                        <a:solidFill>
                          <a:srgbClr val="999999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2600">
                          <a:solidFill>
                            <a:srgbClr val="D65500"/>
                          </a:solidFill>
                        </a:rPr>
                        <a:t>401</a:t>
                      </a:r>
                      <a:endParaRPr b="1" sz="2600">
                        <a:solidFill>
                          <a:srgbClr val="D65500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2600">
                          <a:solidFill>
                            <a:srgbClr val="6AA84F"/>
                          </a:solidFill>
                        </a:rPr>
                        <a:t>22144</a:t>
                      </a:r>
                      <a:endParaRPr b="1" sz="2600">
                        <a:solidFill>
                          <a:srgbClr val="6AA84F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4791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2600">
                          <a:solidFill>
                            <a:srgbClr val="999999"/>
                          </a:solidFill>
                        </a:rPr>
                        <a:t>memória</a:t>
                      </a:r>
                      <a:endParaRPr b="1" sz="2600">
                        <a:solidFill>
                          <a:srgbClr val="999999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pt-BR" sz="2600">
                          <a:solidFill>
                            <a:srgbClr val="D65500"/>
                          </a:solidFill>
                        </a:rPr>
                        <a:t>1</a:t>
                      </a:r>
                      <a:r>
                        <a:rPr b="1" lang="pt-BR" sz="2600">
                          <a:solidFill>
                            <a:srgbClr val="D65500"/>
                          </a:solidFill>
                        </a:rPr>
                        <a:t>09MB</a:t>
                      </a:r>
                      <a:endParaRPr b="1" sz="2600">
                        <a:solidFill>
                          <a:srgbClr val="D65500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2600">
                          <a:solidFill>
                            <a:srgbClr val="6AA84F"/>
                          </a:solidFill>
                        </a:rPr>
                        <a:t>22MB</a:t>
                      </a:r>
                      <a:endParaRPr b="1" sz="2600">
                        <a:solidFill>
                          <a:srgbClr val="6AA84F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5584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2600">
                          <a:solidFill>
                            <a:srgbClr val="999999"/>
                          </a:solidFill>
                        </a:rPr>
                        <a:t>CPU</a:t>
                      </a:r>
                      <a:endParaRPr b="1" sz="2600">
                        <a:solidFill>
                          <a:srgbClr val="999999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2600">
                          <a:solidFill>
                            <a:srgbClr val="D65500"/>
                          </a:solidFill>
                        </a:rPr>
                        <a:t>10,22</a:t>
                      </a:r>
                      <a:endParaRPr b="1" sz="2600">
                        <a:solidFill>
                          <a:srgbClr val="D65500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2600">
                          <a:solidFill>
                            <a:srgbClr val="6AA84F"/>
                          </a:solidFill>
                        </a:rPr>
                        <a:t>46,2</a:t>
                      </a:r>
                      <a:endParaRPr b="1" sz="2600">
                        <a:solidFill>
                          <a:srgbClr val="6AA84F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</a:tbl>
          </a:graphicData>
        </a:graphic>
      </p:graphicFrame>
      <p:pic>
        <p:nvPicPr>
          <p:cNvPr id="408" name="Google Shape;408;g242f4767ed1_2_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30175" y="310363"/>
            <a:ext cx="1959925" cy="62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g242f4767ed1_2_1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03175" y="388899"/>
            <a:ext cx="1118426" cy="42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g242f4767ed1_2_1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622339" y="4267439"/>
            <a:ext cx="490123" cy="44901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g242f4767ed1_2_1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86425" y="3945750"/>
            <a:ext cx="827008" cy="62302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12" name="Google Shape;412;g242f4767ed1_2_118"/>
          <p:cNvGrpSpPr/>
          <p:nvPr/>
        </p:nvGrpSpPr>
        <p:grpSpPr>
          <a:xfrm>
            <a:off x="8043863" y="-1195175"/>
            <a:ext cx="2331336" cy="2293499"/>
            <a:chOff x="0" y="0"/>
            <a:chExt cx="6216895" cy="6115996"/>
          </a:xfrm>
        </p:grpSpPr>
        <p:pic>
          <p:nvPicPr>
            <p:cNvPr id="413" name="Google Shape;413;g242f4767ed1_2_118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 rot="10800000">
              <a:off x="702786" y="0"/>
              <a:ext cx="5514109" cy="551410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14" name="Google Shape;414;g242f4767ed1_2_118"/>
            <p:cNvSpPr/>
            <p:nvPr/>
          </p:nvSpPr>
          <p:spPr>
            <a:xfrm>
              <a:off x="0" y="253435"/>
              <a:ext cx="5862561" cy="5862561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15" name="Google Shape;415;g242f4767ed1_2_118"/>
          <p:cNvGrpSpPr/>
          <p:nvPr/>
        </p:nvGrpSpPr>
        <p:grpSpPr>
          <a:xfrm>
            <a:off x="-481662" y="3945747"/>
            <a:ext cx="2211821" cy="2021410"/>
            <a:chOff x="4947" y="0"/>
            <a:chExt cx="5898189" cy="5390426"/>
          </a:xfrm>
        </p:grpSpPr>
        <p:sp>
          <p:nvSpPr>
            <p:cNvPr id="416" name="Google Shape;416;g242f4767ed1_2_118"/>
            <p:cNvSpPr/>
            <p:nvPr/>
          </p:nvSpPr>
          <p:spPr>
            <a:xfrm rot="5400000">
              <a:off x="4430055" y="1442291"/>
              <a:ext cx="1469787" cy="1476375"/>
            </a:xfrm>
            <a:custGeom>
              <a:rect b="b" l="l" r="r" t="t"/>
              <a:pathLst>
                <a:path extrusionOk="0"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417" name="Google Shape;417;g242f4767ed1_2_118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 rot="5400000">
              <a:off x="631514" y="860098"/>
              <a:ext cx="4530328" cy="453032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18" name="Google Shape;418;g242f4767ed1_2_118"/>
            <p:cNvSpPr/>
            <p:nvPr/>
          </p:nvSpPr>
          <p:spPr>
            <a:xfrm rot="5400000">
              <a:off x="4947" y="0"/>
              <a:ext cx="2573807" cy="2573807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8CBEE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19" name="Google Shape;419;g242f4767ed1_2_11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10800000">
            <a:off x="7130450" y="0"/>
            <a:ext cx="840550" cy="5228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6660000" dist="19050">
              <a:srgbClr val="000000">
                <a:alpha val="40000"/>
              </a:srgbClr>
            </a:outerShdw>
          </a:effectLst>
        </p:spPr>
      </p:pic>
      <p:pic>
        <p:nvPicPr>
          <p:cNvPr id="420" name="Google Shape;420;g242f4767ed1_2_118"/>
          <p:cNvPicPr preferRelativeResize="0"/>
          <p:nvPr/>
        </p:nvPicPr>
        <p:blipFill rotWithShape="1">
          <a:blip r:embed="rId9">
            <a:alphaModFix/>
          </a:blip>
          <a:srcRect b="26110" l="0" r="-3114" t="31426"/>
          <a:stretch/>
        </p:blipFill>
        <p:spPr>
          <a:xfrm>
            <a:off x="3927858" y="322350"/>
            <a:ext cx="1558566" cy="661801"/>
          </a:xfrm>
          <a:prstGeom prst="rect">
            <a:avLst/>
          </a:prstGeom>
          <a:noFill/>
          <a:ln>
            <a:noFill/>
          </a:ln>
        </p:spPr>
      </p:pic>
      <p:sp>
        <p:nvSpPr>
          <p:cNvPr id="421" name="Google Shape;421;g242f4767ed1_2_118"/>
          <p:cNvSpPr txBox="1"/>
          <p:nvPr/>
        </p:nvSpPr>
        <p:spPr>
          <a:xfrm>
            <a:off x="2833175" y="341738"/>
            <a:ext cx="14466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100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Java</a:t>
            </a:r>
            <a:endParaRPr sz="3100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6" name="Google Shape;426;g242f4767ed1_2_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40575" y="2642200"/>
            <a:ext cx="3730751" cy="2212425"/>
          </a:xfrm>
          <a:prstGeom prst="rect">
            <a:avLst/>
          </a:prstGeom>
          <a:noFill/>
          <a:ln>
            <a:noFill/>
          </a:ln>
        </p:spPr>
      </p:pic>
      <p:sp>
        <p:nvSpPr>
          <p:cNvPr id="427" name="Google Shape;427;g242f4767ed1_2_23"/>
          <p:cNvSpPr txBox="1"/>
          <p:nvPr/>
        </p:nvSpPr>
        <p:spPr>
          <a:xfrm>
            <a:off x="620050" y="1142075"/>
            <a:ext cx="77718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900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1" lang="pt-BR" sz="6000">
                <a:solidFill>
                  <a:srgbClr val="52C7E7"/>
                </a:solidFill>
                <a:latin typeface="Comfortaa"/>
                <a:ea typeface="Comfortaa"/>
                <a:cs typeface="Comfortaa"/>
                <a:sym typeface="Comfortaa"/>
              </a:rPr>
              <a:t>Rust vs Go</a:t>
            </a:r>
            <a:endParaRPr b="1" sz="6000">
              <a:solidFill>
                <a:srgbClr val="52C7E7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grpSp>
        <p:nvGrpSpPr>
          <p:cNvPr id="428" name="Google Shape;428;g242f4767ed1_2_23"/>
          <p:cNvGrpSpPr/>
          <p:nvPr/>
        </p:nvGrpSpPr>
        <p:grpSpPr>
          <a:xfrm>
            <a:off x="7397777" y="3212630"/>
            <a:ext cx="3158866" cy="3034199"/>
            <a:chOff x="0" y="0"/>
            <a:chExt cx="8423642" cy="8091197"/>
          </a:xfrm>
        </p:grpSpPr>
        <p:pic>
          <p:nvPicPr>
            <p:cNvPr id="429" name="Google Shape;429;g242f4767ed1_2_2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631498" y="3244356"/>
              <a:ext cx="1306993" cy="11973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30" name="Google Shape;430;g242f4767ed1_2_23"/>
            <p:cNvSpPr/>
            <p:nvPr/>
          </p:nvSpPr>
          <p:spPr>
            <a:xfrm>
              <a:off x="2891244" y="0"/>
              <a:ext cx="2323212" cy="2333625"/>
            </a:xfrm>
            <a:custGeom>
              <a:rect b="b" l="l" r="r" t="t"/>
              <a:pathLst>
                <a:path extrusionOk="0"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31" name="Google Shape;431;g242f4767ed1_2_2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307979" y="975534"/>
              <a:ext cx="7115663" cy="711566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32" name="Google Shape;432;g242f4767ed1_2_23"/>
            <p:cNvSpPr/>
            <p:nvPr/>
          </p:nvSpPr>
          <p:spPr>
            <a:xfrm>
              <a:off x="0" y="3777387"/>
              <a:ext cx="4051363" cy="4051364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8CBEE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33" name="Google Shape;433;g242f4767ed1_2_23"/>
          <p:cNvGrpSpPr/>
          <p:nvPr/>
        </p:nvGrpSpPr>
        <p:grpSpPr>
          <a:xfrm>
            <a:off x="-1130732" y="-1155405"/>
            <a:ext cx="2320697" cy="2325830"/>
            <a:chOff x="0" y="0"/>
            <a:chExt cx="6188526" cy="6202213"/>
          </a:xfrm>
        </p:grpSpPr>
        <p:pic>
          <p:nvPicPr>
            <p:cNvPr id="434" name="Google Shape;434;g242f4767ed1_2_2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rot="10800000">
              <a:off x="0" y="0"/>
              <a:ext cx="5514109" cy="551410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35" name="Google Shape;435;g242f4767ed1_2_23"/>
            <p:cNvSpPr/>
            <p:nvPr/>
          </p:nvSpPr>
          <p:spPr>
            <a:xfrm>
              <a:off x="325965" y="339652"/>
              <a:ext cx="5862561" cy="5862561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436" name="Google Shape;436;g242f4767ed1_2_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0800000">
            <a:off x="7130450" y="0"/>
            <a:ext cx="840550" cy="5228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6660000" dist="19050">
              <a:srgbClr val="000000">
                <a:alpha val="40000"/>
              </a:srgbClr>
            </a:outerShdw>
          </a:effectLst>
        </p:spPr>
      </p:pic>
      <p:pic>
        <p:nvPicPr>
          <p:cNvPr id="437" name="Google Shape;437;g242f4767ed1_2_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4589" y="4429264"/>
            <a:ext cx="490123" cy="4490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2" name="Google Shape;442;g242f4767ed1_2_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22339" y="4267439"/>
            <a:ext cx="490123" cy="44901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43" name="Google Shape;443;g242f4767ed1_2_39"/>
          <p:cNvGraphicFramePr/>
          <p:nvPr/>
        </p:nvGraphicFramePr>
        <p:xfrm>
          <a:off x="166825" y="354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{F5E855B5-EC17-4078-8DD9-AA4E4EF8DBBD}</a:tableStyleId>
              </a:tblPr>
              <a:tblGrid>
                <a:gridCol w="2618350"/>
                <a:gridCol w="2766325"/>
                <a:gridCol w="3198925"/>
              </a:tblGrid>
              <a:tr h="4791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2700"/>
                        <a:t>RESULTADO</a:t>
                      </a:r>
                      <a:endParaRPr b="1" sz="27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2700"/>
                        <a:t>           </a:t>
                      </a:r>
                      <a:endParaRPr b="1" sz="2700"/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7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7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791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2600">
                          <a:solidFill>
                            <a:srgbClr val="999999"/>
                          </a:solidFill>
                        </a:rPr>
                        <a:t>recebidos</a:t>
                      </a:r>
                      <a:endParaRPr b="1" sz="2600">
                        <a:solidFill>
                          <a:srgbClr val="999999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2600">
                          <a:solidFill>
                            <a:srgbClr val="D65500"/>
                          </a:solidFill>
                        </a:rPr>
                        <a:t>14 G</a:t>
                      </a:r>
                      <a:endParaRPr b="1" sz="2600">
                        <a:solidFill>
                          <a:srgbClr val="D65500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2600">
                          <a:solidFill>
                            <a:srgbClr val="6AA84F"/>
                          </a:solidFill>
                        </a:rPr>
                        <a:t>16 G</a:t>
                      </a:r>
                      <a:endParaRPr b="1" sz="2600">
                        <a:solidFill>
                          <a:srgbClr val="6AA84F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4791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2600">
                          <a:solidFill>
                            <a:srgbClr val="999999"/>
                          </a:solidFill>
                        </a:rPr>
                        <a:t>enviados</a:t>
                      </a:r>
                      <a:endParaRPr b="1" sz="2600">
                        <a:solidFill>
                          <a:srgbClr val="999999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2600">
                          <a:solidFill>
                            <a:srgbClr val="D65500"/>
                          </a:solidFill>
                        </a:rPr>
                        <a:t>448 MB</a:t>
                      </a:r>
                      <a:endParaRPr b="1" sz="2600">
                        <a:solidFill>
                          <a:srgbClr val="D65500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2600">
                          <a:solidFill>
                            <a:srgbClr val="6AA84F"/>
                          </a:solidFill>
                        </a:rPr>
                        <a:t>532 MB</a:t>
                      </a:r>
                      <a:endParaRPr b="1" sz="2600">
                        <a:solidFill>
                          <a:srgbClr val="6AA84F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4791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2600">
                          <a:solidFill>
                            <a:srgbClr val="999999"/>
                          </a:solidFill>
                        </a:rPr>
                        <a:t>requests</a:t>
                      </a:r>
                      <a:endParaRPr b="1" sz="2600">
                        <a:solidFill>
                          <a:srgbClr val="999999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2600">
                          <a:solidFill>
                            <a:srgbClr val="D65500"/>
                          </a:solidFill>
                        </a:rPr>
                        <a:t>3 581 615</a:t>
                      </a:r>
                      <a:endParaRPr b="1" sz="2600">
                        <a:solidFill>
                          <a:srgbClr val="D65500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2600">
                          <a:solidFill>
                            <a:srgbClr val="6AA84F"/>
                          </a:solidFill>
                        </a:rPr>
                        <a:t>4 257 800</a:t>
                      </a:r>
                      <a:endParaRPr b="1" sz="2600">
                        <a:solidFill>
                          <a:srgbClr val="6AA84F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4791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2600">
                          <a:solidFill>
                            <a:srgbClr val="999999"/>
                          </a:solidFill>
                        </a:rPr>
                        <a:t>requests/s</a:t>
                      </a:r>
                      <a:endParaRPr b="1" sz="2600">
                        <a:solidFill>
                          <a:srgbClr val="999999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2600">
                          <a:solidFill>
                            <a:srgbClr val="D65500"/>
                          </a:solidFill>
                        </a:rPr>
                        <a:t>39794/s</a:t>
                      </a:r>
                      <a:endParaRPr b="1" sz="2600">
                        <a:solidFill>
                          <a:srgbClr val="D65500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2600">
                          <a:solidFill>
                            <a:srgbClr val="6AA84F"/>
                          </a:solidFill>
                        </a:rPr>
                        <a:t>47307/s</a:t>
                      </a:r>
                      <a:endParaRPr b="1" sz="2600">
                        <a:solidFill>
                          <a:srgbClr val="6AA84F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4791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2600">
                          <a:solidFill>
                            <a:srgbClr val="999999"/>
                          </a:solidFill>
                        </a:rPr>
                        <a:t>memória</a:t>
                      </a:r>
                      <a:endParaRPr b="1" sz="2600">
                        <a:solidFill>
                          <a:srgbClr val="999999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2600">
                          <a:solidFill>
                            <a:srgbClr val="D65500"/>
                          </a:solidFill>
                        </a:rPr>
                        <a:t>59,2 MB</a:t>
                      </a:r>
                      <a:endParaRPr b="1" sz="2600">
                        <a:solidFill>
                          <a:srgbClr val="D65500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2600">
                          <a:solidFill>
                            <a:srgbClr val="6AA84F"/>
                          </a:solidFill>
                        </a:rPr>
                        <a:t>22,5 MB</a:t>
                      </a:r>
                      <a:endParaRPr b="1" sz="2600">
                        <a:solidFill>
                          <a:srgbClr val="6AA84F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4791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2600">
                          <a:solidFill>
                            <a:srgbClr val="999999"/>
                          </a:solidFill>
                        </a:rPr>
                        <a:t>CPU</a:t>
                      </a:r>
                      <a:endParaRPr b="1" sz="2600">
                        <a:solidFill>
                          <a:srgbClr val="999999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2600">
                          <a:solidFill>
                            <a:srgbClr val="D65500"/>
                          </a:solidFill>
                        </a:rPr>
                        <a:t>29,31</a:t>
                      </a:r>
                      <a:endParaRPr b="1" sz="2600">
                        <a:solidFill>
                          <a:srgbClr val="D65500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2600">
                          <a:solidFill>
                            <a:srgbClr val="6AA84F"/>
                          </a:solidFill>
                        </a:rPr>
                        <a:t>26,21</a:t>
                      </a:r>
                      <a:endParaRPr b="1" sz="2600">
                        <a:solidFill>
                          <a:srgbClr val="6AA84F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</a:tbl>
          </a:graphicData>
        </a:graphic>
      </p:graphicFrame>
      <p:pic>
        <p:nvPicPr>
          <p:cNvPr id="444" name="Google Shape;444;g242f4767ed1_2_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83400" y="3640850"/>
            <a:ext cx="827008" cy="623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" name="Google Shape;445;g242f4767ed1_2_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99875" y="426575"/>
            <a:ext cx="1959925" cy="62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6" name="Google Shape;446;g242f4767ed1_2_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40377" y="474150"/>
            <a:ext cx="1240051" cy="465989"/>
          </a:xfrm>
          <a:prstGeom prst="rect">
            <a:avLst/>
          </a:prstGeom>
          <a:noFill/>
          <a:ln>
            <a:noFill/>
          </a:ln>
        </p:spPr>
      </p:pic>
      <p:sp>
        <p:nvSpPr>
          <p:cNvPr id="447" name="Google Shape;447;g242f4767ed1_2_39"/>
          <p:cNvSpPr txBox="1"/>
          <p:nvPr/>
        </p:nvSpPr>
        <p:spPr>
          <a:xfrm>
            <a:off x="6374600" y="882925"/>
            <a:ext cx="2042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rPr>
              <a:t>Client fastHttp</a:t>
            </a:r>
            <a:endParaRPr sz="1600">
              <a:solidFill>
                <a:srgbClr val="000000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id="448" name="Google Shape;448;g242f4767ed1_2_3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891550" y="387700"/>
            <a:ext cx="884224" cy="884224"/>
          </a:xfrm>
          <a:prstGeom prst="rect">
            <a:avLst/>
          </a:prstGeom>
          <a:noFill/>
          <a:ln>
            <a:noFill/>
          </a:ln>
        </p:spPr>
      </p:pic>
      <p:sp>
        <p:nvSpPr>
          <p:cNvPr id="449" name="Google Shape;449;g242f4767ed1_2_39"/>
          <p:cNvSpPr txBox="1"/>
          <p:nvPr/>
        </p:nvSpPr>
        <p:spPr>
          <a:xfrm>
            <a:off x="3894313" y="542088"/>
            <a:ext cx="15870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300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rPr>
              <a:t>hyper</a:t>
            </a:r>
            <a:endParaRPr b="1" sz="2000">
              <a:latin typeface="Arial Black"/>
              <a:ea typeface="Arial Black"/>
              <a:cs typeface="Arial Black"/>
              <a:sym typeface="Arial Black"/>
            </a:endParaRPr>
          </a:p>
        </p:txBody>
      </p:sp>
      <p:grpSp>
        <p:nvGrpSpPr>
          <p:cNvPr id="450" name="Google Shape;450;g242f4767ed1_2_39"/>
          <p:cNvGrpSpPr/>
          <p:nvPr/>
        </p:nvGrpSpPr>
        <p:grpSpPr>
          <a:xfrm>
            <a:off x="8043863" y="-1195175"/>
            <a:ext cx="2331336" cy="2293499"/>
            <a:chOff x="0" y="0"/>
            <a:chExt cx="6216895" cy="6115996"/>
          </a:xfrm>
        </p:grpSpPr>
        <p:pic>
          <p:nvPicPr>
            <p:cNvPr id="451" name="Google Shape;451;g242f4767ed1_2_39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 rot="10800000">
              <a:off x="702786" y="0"/>
              <a:ext cx="5514109" cy="551410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52" name="Google Shape;452;g242f4767ed1_2_39"/>
            <p:cNvSpPr/>
            <p:nvPr/>
          </p:nvSpPr>
          <p:spPr>
            <a:xfrm>
              <a:off x="0" y="253435"/>
              <a:ext cx="5862561" cy="5862561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53" name="Google Shape;453;g242f4767ed1_2_39"/>
          <p:cNvGrpSpPr/>
          <p:nvPr/>
        </p:nvGrpSpPr>
        <p:grpSpPr>
          <a:xfrm>
            <a:off x="-481662" y="3945747"/>
            <a:ext cx="2211821" cy="2021410"/>
            <a:chOff x="4947" y="0"/>
            <a:chExt cx="5898189" cy="5390426"/>
          </a:xfrm>
        </p:grpSpPr>
        <p:sp>
          <p:nvSpPr>
            <p:cNvPr id="454" name="Google Shape;454;g242f4767ed1_2_39"/>
            <p:cNvSpPr/>
            <p:nvPr/>
          </p:nvSpPr>
          <p:spPr>
            <a:xfrm rot="5400000">
              <a:off x="4430055" y="1442291"/>
              <a:ext cx="1469787" cy="1476375"/>
            </a:xfrm>
            <a:custGeom>
              <a:rect b="b" l="l" r="r" t="t"/>
              <a:pathLst>
                <a:path extrusionOk="0"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455" name="Google Shape;455;g242f4767ed1_2_39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 rot="5400000">
              <a:off x="631514" y="860098"/>
              <a:ext cx="4530328" cy="453032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56" name="Google Shape;456;g242f4767ed1_2_39"/>
            <p:cNvSpPr/>
            <p:nvPr/>
          </p:nvSpPr>
          <p:spPr>
            <a:xfrm rot="5400000">
              <a:off x="4947" y="0"/>
              <a:ext cx="2573807" cy="2573807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8CBEE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1" name="Google Shape;461;g24302f51086_1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7550" y="42225"/>
            <a:ext cx="3955125" cy="506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g24302f51086_1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622339" y="4267439"/>
            <a:ext cx="490123" cy="4490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63" name="Google Shape;463;g24302f51086_1_0"/>
          <p:cNvGrpSpPr/>
          <p:nvPr/>
        </p:nvGrpSpPr>
        <p:grpSpPr>
          <a:xfrm>
            <a:off x="8043863" y="-1195175"/>
            <a:ext cx="2331336" cy="2293499"/>
            <a:chOff x="0" y="0"/>
            <a:chExt cx="6216895" cy="6115996"/>
          </a:xfrm>
        </p:grpSpPr>
        <p:pic>
          <p:nvPicPr>
            <p:cNvPr id="464" name="Google Shape;464;g24302f51086_1_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rot="10800000">
              <a:off x="702786" y="0"/>
              <a:ext cx="5514109" cy="551410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65" name="Google Shape;465;g24302f51086_1_0"/>
            <p:cNvSpPr/>
            <p:nvPr/>
          </p:nvSpPr>
          <p:spPr>
            <a:xfrm>
              <a:off x="0" y="253435"/>
              <a:ext cx="5862561" cy="5862561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66" name="Google Shape;466;g24302f51086_1_0"/>
          <p:cNvGrpSpPr/>
          <p:nvPr/>
        </p:nvGrpSpPr>
        <p:grpSpPr>
          <a:xfrm>
            <a:off x="-481662" y="3945747"/>
            <a:ext cx="2211821" cy="2021410"/>
            <a:chOff x="4947" y="0"/>
            <a:chExt cx="5898189" cy="5390426"/>
          </a:xfrm>
        </p:grpSpPr>
        <p:sp>
          <p:nvSpPr>
            <p:cNvPr id="467" name="Google Shape;467;g24302f51086_1_0"/>
            <p:cNvSpPr/>
            <p:nvPr/>
          </p:nvSpPr>
          <p:spPr>
            <a:xfrm rot="5400000">
              <a:off x="4430055" y="1442291"/>
              <a:ext cx="1469787" cy="1476375"/>
            </a:xfrm>
            <a:custGeom>
              <a:rect b="b" l="l" r="r" t="t"/>
              <a:pathLst>
                <a:path extrusionOk="0"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468" name="Google Shape;468;g24302f51086_1_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rot="5400000">
              <a:off x="631514" y="860098"/>
              <a:ext cx="4530328" cy="453032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69" name="Google Shape;469;g24302f51086_1_0"/>
            <p:cNvSpPr/>
            <p:nvPr/>
          </p:nvSpPr>
          <p:spPr>
            <a:xfrm rot="5400000">
              <a:off x="4947" y="0"/>
              <a:ext cx="2573807" cy="2573807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8CBEE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74" name="Google Shape;474;g24302f51086_1_18"/>
          <p:cNvGraphicFramePr/>
          <p:nvPr/>
        </p:nvGraphicFramePr>
        <p:xfrm>
          <a:off x="152400" y="152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{F5E855B5-EC17-4078-8DD9-AA4E4EF8DBBD}</a:tableStyleId>
              </a:tblPr>
              <a:tblGrid>
                <a:gridCol w="2618350"/>
                <a:gridCol w="2766325"/>
                <a:gridCol w="3198925"/>
              </a:tblGrid>
              <a:tr h="4791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2700">
                          <a:solidFill>
                            <a:srgbClr val="FFFFFF"/>
                          </a:solidFill>
                        </a:rPr>
                        <a:t>test stress</a:t>
                      </a:r>
                      <a:endParaRPr b="1" sz="27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51C7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2700">
                          <a:solidFill>
                            <a:srgbClr val="FFFFFF"/>
                          </a:solidFill>
                        </a:rPr>
                        <a:t>k6 </a:t>
                      </a:r>
                      <a:r>
                        <a:rPr b="1" lang="pt-BR" sz="2000">
                          <a:solidFill>
                            <a:srgbClr val="FFFFFF"/>
                          </a:solidFill>
                        </a:rPr>
                        <a:t>90s</a:t>
                      </a:r>
                      <a:endParaRPr b="1" sz="20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51C7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pt-BR" sz="1600">
                          <a:solidFill>
                            <a:srgbClr val="FFFFFF"/>
                          </a:solidFill>
                        </a:rPr>
                        <a:t>k6 calling Service2 [Rust]</a:t>
                      </a:r>
                      <a:br>
                        <a:rPr b="1" lang="pt-BR" sz="1600">
                          <a:solidFill>
                            <a:srgbClr val="FFFFFF"/>
                          </a:solidFill>
                        </a:rPr>
                      </a:br>
                      <a:r>
                        <a:rPr b="1" lang="pt-BR" sz="1600">
                          <a:solidFill>
                            <a:srgbClr val="FFFFFF"/>
                          </a:solidFill>
                        </a:rPr>
                        <a:t>k6 calling Service2 [Go]</a:t>
                      </a:r>
                      <a:endParaRPr b="1" sz="27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51C75"/>
                    </a:solidFill>
                  </a:tcPr>
                </a:tc>
              </a:tr>
              <a:tr h="4791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2700"/>
                        <a:t>RESULTADO</a:t>
                      </a:r>
                      <a:endParaRPr b="1" sz="1600">
                        <a:solidFill>
                          <a:srgbClr val="FF0000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2700"/>
                        <a:t>           </a:t>
                      </a:r>
                      <a:endParaRPr b="1" sz="2700"/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7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7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791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2600">
                          <a:solidFill>
                            <a:srgbClr val="999999"/>
                          </a:solidFill>
                        </a:rPr>
                        <a:t>recebidos</a:t>
                      </a:r>
                      <a:endParaRPr b="1" sz="2600">
                        <a:solidFill>
                          <a:srgbClr val="999999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2600">
                          <a:solidFill>
                            <a:srgbClr val="D65500"/>
                          </a:solidFill>
                        </a:rPr>
                        <a:t>34 G</a:t>
                      </a:r>
                      <a:endParaRPr b="1" sz="2600">
                        <a:solidFill>
                          <a:srgbClr val="D65500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2600">
                          <a:solidFill>
                            <a:srgbClr val="6AA84F"/>
                          </a:solidFill>
                        </a:rPr>
                        <a:t>28 G</a:t>
                      </a:r>
                      <a:endParaRPr b="1" sz="2600">
                        <a:solidFill>
                          <a:srgbClr val="6AA84F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4791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2600">
                          <a:solidFill>
                            <a:srgbClr val="999999"/>
                          </a:solidFill>
                        </a:rPr>
                        <a:t>enviados</a:t>
                      </a:r>
                      <a:endParaRPr b="1" sz="2600">
                        <a:solidFill>
                          <a:srgbClr val="999999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2600">
                          <a:solidFill>
                            <a:srgbClr val="D65500"/>
                          </a:solidFill>
                        </a:rPr>
                        <a:t>1.1 G</a:t>
                      </a:r>
                      <a:endParaRPr b="1" sz="2600">
                        <a:solidFill>
                          <a:srgbClr val="D65500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2600">
                          <a:solidFill>
                            <a:srgbClr val="6AA84F"/>
                          </a:solidFill>
                        </a:rPr>
                        <a:t>886 MB</a:t>
                      </a:r>
                      <a:endParaRPr b="1" sz="2600">
                        <a:solidFill>
                          <a:srgbClr val="6AA84F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4791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2600">
                          <a:solidFill>
                            <a:srgbClr val="999999"/>
                          </a:solidFill>
                        </a:rPr>
                        <a:t>requests</a:t>
                      </a:r>
                      <a:endParaRPr b="1" sz="2600">
                        <a:solidFill>
                          <a:srgbClr val="999999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2600">
                          <a:solidFill>
                            <a:srgbClr val="D65500"/>
                          </a:solidFill>
                        </a:rPr>
                        <a:t>8 702 571</a:t>
                      </a:r>
                      <a:endParaRPr b="1" sz="2600">
                        <a:solidFill>
                          <a:srgbClr val="D65500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2600">
                          <a:solidFill>
                            <a:srgbClr val="6AA84F"/>
                          </a:solidFill>
                        </a:rPr>
                        <a:t>7 322 826</a:t>
                      </a:r>
                      <a:endParaRPr b="1" sz="2600">
                        <a:solidFill>
                          <a:srgbClr val="6AA84F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4791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2600">
                          <a:solidFill>
                            <a:srgbClr val="999999"/>
                          </a:solidFill>
                        </a:rPr>
                        <a:t>requests/s</a:t>
                      </a:r>
                      <a:endParaRPr b="1" sz="2600">
                        <a:solidFill>
                          <a:srgbClr val="999999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2600">
                          <a:solidFill>
                            <a:srgbClr val="D65500"/>
                          </a:solidFill>
                        </a:rPr>
                        <a:t>96693/s</a:t>
                      </a:r>
                      <a:endParaRPr b="1" sz="2600">
                        <a:solidFill>
                          <a:srgbClr val="D65500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2600">
                          <a:solidFill>
                            <a:srgbClr val="6AA84F"/>
                          </a:solidFill>
                        </a:rPr>
                        <a:t>81363/s</a:t>
                      </a:r>
                      <a:endParaRPr b="1" sz="2600">
                        <a:solidFill>
                          <a:srgbClr val="6AA84F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4791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2600">
                          <a:solidFill>
                            <a:srgbClr val="999999"/>
                          </a:solidFill>
                        </a:rPr>
                        <a:t>memória RAM</a:t>
                      </a:r>
                      <a:endParaRPr b="1" sz="2600">
                        <a:solidFill>
                          <a:srgbClr val="999999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2600">
                          <a:solidFill>
                            <a:srgbClr val="D65500"/>
                          </a:solidFill>
                        </a:rPr>
                        <a:t>19,59 MB</a:t>
                      </a:r>
                      <a:endParaRPr b="1" sz="2600">
                        <a:solidFill>
                          <a:srgbClr val="D65500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2600">
                          <a:solidFill>
                            <a:srgbClr val="6AA84F"/>
                          </a:solidFill>
                        </a:rPr>
                        <a:t>27,18 MB</a:t>
                      </a:r>
                      <a:endParaRPr b="1" sz="2600">
                        <a:solidFill>
                          <a:srgbClr val="6AA84F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4791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2600">
                          <a:solidFill>
                            <a:srgbClr val="999999"/>
                          </a:solidFill>
                        </a:rPr>
                        <a:t>CPU</a:t>
                      </a:r>
                      <a:endParaRPr b="1" sz="2600">
                        <a:solidFill>
                          <a:srgbClr val="999999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2600">
                          <a:solidFill>
                            <a:srgbClr val="D65500"/>
                          </a:solidFill>
                        </a:rPr>
                        <a:t>25,9</a:t>
                      </a:r>
                      <a:endParaRPr b="1" sz="2600">
                        <a:solidFill>
                          <a:srgbClr val="D65500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2600">
                          <a:solidFill>
                            <a:srgbClr val="6AA84F"/>
                          </a:solidFill>
                        </a:rPr>
                        <a:t>9,2</a:t>
                      </a:r>
                      <a:endParaRPr b="1" sz="2600">
                        <a:solidFill>
                          <a:srgbClr val="6AA84F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</a:tbl>
          </a:graphicData>
        </a:graphic>
      </p:graphicFrame>
      <p:pic>
        <p:nvPicPr>
          <p:cNvPr id="475" name="Google Shape;475;g24302f51086_1_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21825" y="4006125"/>
            <a:ext cx="827008" cy="623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76" name="Google Shape;476;g24302f51086_1_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53825" y="675550"/>
            <a:ext cx="884224" cy="884224"/>
          </a:xfrm>
          <a:prstGeom prst="rect">
            <a:avLst/>
          </a:prstGeom>
          <a:noFill/>
          <a:ln>
            <a:noFill/>
          </a:ln>
        </p:spPr>
      </p:pic>
      <p:sp>
        <p:nvSpPr>
          <p:cNvPr id="477" name="Google Shape;477;g24302f51086_1_18"/>
          <p:cNvSpPr txBox="1"/>
          <p:nvPr/>
        </p:nvSpPr>
        <p:spPr>
          <a:xfrm>
            <a:off x="3834975" y="732888"/>
            <a:ext cx="15870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300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rPr>
              <a:t>hyper</a:t>
            </a:r>
            <a:endParaRPr b="1" sz="2000"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id="478" name="Google Shape;478;g24302f51086_1_18"/>
          <p:cNvPicPr preferRelativeResize="0"/>
          <p:nvPr/>
        </p:nvPicPr>
        <p:blipFill rotWithShape="1">
          <a:blip r:embed="rId5">
            <a:alphaModFix/>
          </a:blip>
          <a:srcRect b="44361" l="12511" r="12345" t="23673"/>
          <a:stretch/>
        </p:blipFill>
        <p:spPr>
          <a:xfrm>
            <a:off x="5562400" y="750313"/>
            <a:ext cx="3092653" cy="6578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9" name="Google Shape;479;g24302f51086_1_18"/>
          <p:cNvGrpSpPr/>
          <p:nvPr/>
        </p:nvGrpSpPr>
        <p:grpSpPr>
          <a:xfrm>
            <a:off x="-451662" y="3945747"/>
            <a:ext cx="2211821" cy="2021410"/>
            <a:chOff x="4947" y="0"/>
            <a:chExt cx="5898189" cy="5390426"/>
          </a:xfrm>
        </p:grpSpPr>
        <p:sp>
          <p:nvSpPr>
            <p:cNvPr id="480" name="Google Shape;480;g24302f51086_1_18"/>
            <p:cNvSpPr/>
            <p:nvPr/>
          </p:nvSpPr>
          <p:spPr>
            <a:xfrm rot="5400000">
              <a:off x="4430055" y="1442291"/>
              <a:ext cx="1469787" cy="1476375"/>
            </a:xfrm>
            <a:custGeom>
              <a:rect b="b" l="l" r="r" t="t"/>
              <a:pathLst>
                <a:path extrusionOk="0"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481" name="Google Shape;481;g24302f51086_1_18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 rot="5400000">
              <a:off x="631514" y="860098"/>
              <a:ext cx="4530328" cy="453032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82" name="Google Shape;482;g24302f51086_1_18"/>
            <p:cNvSpPr/>
            <p:nvPr/>
          </p:nvSpPr>
          <p:spPr>
            <a:xfrm rot="5400000">
              <a:off x="4947" y="0"/>
              <a:ext cx="2573807" cy="2573807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8CBEE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83" name="Google Shape;483;g24302f51086_1_18"/>
          <p:cNvGrpSpPr/>
          <p:nvPr/>
        </p:nvGrpSpPr>
        <p:grpSpPr>
          <a:xfrm>
            <a:off x="8028863" y="-1165175"/>
            <a:ext cx="2331336" cy="2293499"/>
            <a:chOff x="0" y="0"/>
            <a:chExt cx="6216895" cy="6115996"/>
          </a:xfrm>
        </p:grpSpPr>
        <p:pic>
          <p:nvPicPr>
            <p:cNvPr id="484" name="Google Shape;484;g24302f51086_1_18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 rot="10800000">
              <a:off x="702786" y="0"/>
              <a:ext cx="5514109" cy="551410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85" name="Google Shape;485;g24302f51086_1_18"/>
            <p:cNvSpPr/>
            <p:nvPr/>
          </p:nvSpPr>
          <p:spPr>
            <a:xfrm>
              <a:off x="0" y="253435"/>
              <a:ext cx="5862561" cy="5862561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86" name="Google Shape;486;g24302f51086_1_1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622339" y="4267439"/>
            <a:ext cx="490123" cy="4490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" name="Google Shape;491;g2437630527b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925" y="2280723"/>
            <a:ext cx="2163476" cy="2496326"/>
          </a:xfrm>
          <a:prstGeom prst="rect">
            <a:avLst/>
          </a:prstGeom>
          <a:noFill/>
          <a:ln>
            <a:noFill/>
          </a:ln>
        </p:spPr>
      </p:pic>
      <p:sp>
        <p:nvSpPr>
          <p:cNvPr id="492" name="Google Shape;492;g2437630527b_0_0"/>
          <p:cNvSpPr txBox="1"/>
          <p:nvPr/>
        </p:nvSpPr>
        <p:spPr>
          <a:xfrm>
            <a:off x="3043600" y="400050"/>
            <a:ext cx="3438300" cy="80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89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pt-BR" sz="2500" u="none" cap="none" strike="noStrike">
                <a:solidFill>
                  <a:srgbClr val="52C7E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Muito obrigado,</a:t>
            </a:r>
            <a:endParaRPr b="0" i="0" sz="2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89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pt-BR" sz="2500" u="none" cap="none" strike="noStrike">
                <a:solidFill>
                  <a:srgbClr val="52C7E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Gophers!</a:t>
            </a:r>
            <a:endParaRPr b="0" i="0" sz="2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93" name="Google Shape;493;g2437630527b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43600" y="2446081"/>
            <a:ext cx="414288" cy="414288"/>
          </a:xfrm>
          <a:prstGeom prst="rect">
            <a:avLst/>
          </a:prstGeom>
          <a:noFill/>
          <a:ln>
            <a:noFill/>
          </a:ln>
        </p:spPr>
      </p:pic>
      <p:pic>
        <p:nvPicPr>
          <p:cNvPr id="494" name="Google Shape;494;g2437630527b_0_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043600" y="3408009"/>
            <a:ext cx="414288" cy="414288"/>
          </a:xfrm>
          <a:prstGeom prst="rect">
            <a:avLst/>
          </a:prstGeom>
          <a:noFill/>
          <a:ln>
            <a:noFill/>
          </a:ln>
        </p:spPr>
      </p:pic>
      <p:pic>
        <p:nvPicPr>
          <p:cNvPr id="495" name="Google Shape;495;g2437630527b_0_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043600" y="2927045"/>
            <a:ext cx="414288" cy="414288"/>
          </a:xfrm>
          <a:prstGeom prst="rect">
            <a:avLst/>
          </a:prstGeom>
          <a:noFill/>
          <a:ln>
            <a:noFill/>
          </a:ln>
        </p:spPr>
      </p:pic>
      <p:pic>
        <p:nvPicPr>
          <p:cNvPr id="496" name="Google Shape;496;g2437630527b_0_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043600" y="1966428"/>
            <a:ext cx="414288" cy="414288"/>
          </a:xfrm>
          <a:prstGeom prst="rect">
            <a:avLst/>
          </a:prstGeom>
          <a:noFill/>
          <a:ln>
            <a:noFill/>
          </a:ln>
        </p:spPr>
      </p:pic>
      <p:sp>
        <p:nvSpPr>
          <p:cNvPr id="497" name="Google Shape;497;g2437630527b_0_0"/>
          <p:cNvSpPr txBox="1"/>
          <p:nvPr/>
        </p:nvSpPr>
        <p:spPr>
          <a:xfrm>
            <a:off x="3570399" y="2081707"/>
            <a:ext cx="29277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503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pt-BR" sz="1200" u="none" cap="none" strike="noStrike">
                <a:solidFill>
                  <a:srgbClr val="2D2D2D"/>
                </a:solidFill>
                <a:latin typeface="Montserrat"/>
                <a:ea typeface="Montserrat"/>
                <a:cs typeface="Montserrat"/>
                <a:sym typeface="Montserrat"/>
              </a:rPr>
              <a:t>https://github.com/jeffotoni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8" name="Google Shape;498;g2437630527b_0_0"/>
          <p:cNvSpPr txBox="1"/>
          <p:nvPr/>
        </p:nvSpPr>
        <p:spPr>
          <a:xfrm>
            <a:off x="3570342" y="2582349"/>
            <a:ext cx="29277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503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pt-BR" sz="1200" u="none" cap="none" strike="noStrike">
                <a:solidFill>
                  <a:srgbClr val="2D2D2D"/>
                </a:solidFill>
                <a:latin typeface="Montserrat"/>
                <a:ea typeface="Montserrat"/>
                <a:cs typeface="Montserrat"/>
                <a:sym typeface="Montserrat"/>
              </a:rPr>
              <a:t>https://www.linkedin.com/in/jeffotoni/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9" name="Google Shape;499;g2437630527b_0_0"/>
          <p:cNvSpPr txBox="1"/>
          <p:nvPr/>
        </p:nvSpPr>
        <p:spPr>
          <a:xfrm>
            <a:off x="3570399" y="3052541"/>
            <a:ext cx="29277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503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pt-BR" sz="1200" u="none" cap="none" strike="noStrike">
                <a:solidFill>
                  <a:srgbClr val="2D2D2D"/>
                </a:solidFill>
                <a:latin typeface="Montserrat"/>
                <a:ea typeface="Montserrat"/>
                <a:cs typeface="Montserrat"/>
                <a:sym typeface="Montserrat"/>
              </a:rPr>
              <a:t>https://www.instagram.com/jeffotoni/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0" name="Google Shape;500;g2437630527b_0_0"/>
          <p:cNvSpPr txBox="1"/>
          <p:nvPr/>
        </p:nvSpPr>
        <p:spPr>
          <a:xfrm>
            <a:off x="3570342" y="3522758"/>
            <a:ext cx="29277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503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pt-BR" sz="1200" u="none" cap="none" strike="noStrike">
                <a:solidFill>
                  <a:srgbClr val="2D2D2D"/>
                </a:solidFill>
                <a:latin typeface="Montserrat"/>
                <a:ea typeface="Montserrat"/>
                <a:cs typeface="Montserrat"/>
                <a:sym typeface="Montserrat"/>
              </a:rPr>
              <a:t>https://www.youtube.com/jeffotoni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1" name="Google Shape;501;g2437630527b_0_0"/>
          <p:cNvSpPr txBox="1"/>
          <p:nvPr/>
        </p:nvSpPr>
        <p:spPr>
          <a:xfrm>
            <a:off x="3053125" y="1550483"/>
            <a:ext cx="3881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898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2D2D2D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Me acompanhe nas redes</a:t>
            </a:r>
            <a:endParaRPr b="0" i="0" sz="1400" u="none" cap="none" strike="noStrike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502" name="Google Shape;502;g2437630527b_0_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384589" y="4429264"/>
            <a:ext cx="490123" cy="4490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3" name="Google Shape;503;g2437630527b_0_0"/>
          <p:cNvGrpSpPr/>
          <p:nvPr/>
        </p:nvGrpSpPr>
        <p:grpSpPr>
          <a:xfrm>
            <a:off x="-1130732" y="-1155405"/>
            <a:ext cx="2163483" cy="2168269"/>
            <a:chOff x="1" y="1"/>
            <a:chExt cx="5769289" cy="5782050"/>
          </a:xfrm>
        </p:grpSpPr>
        <p:pic>
          <p:nvPicPr>
            <p:cNvPr id="504" name="Google Shape;504;g2437630527b_0_0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 rot="10800000">
              <a:off x="1" y="1"/>
              <a:ext cx="5141223" cy="514122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05" name="Google Shape;505;g2437630527b_0_0"/>
            <p:cNvSpPr/>
            <p:nvPr/>
          </p:nvSpPr>
          <p:spPr>
            <a:xfrm>
              <a:off x="303922" y="316683"/>
              <a:ext cx="5465369" cy="5465369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506" name="Google Shape;506;g2437630527b_0_0"/>
          <p:cNvCxnSpPr/>
          <p:nvPr/>
        </p:nvCxnSpPr>
        <p:spPr>
          <a:xfrm>
            <a:off x="3030063" y="1331250"/>
            <a:ext cx="4046400" cy="0"/>
          </a:xfrm>
          <a:prstGeom prst="straightConnector1">
            <a:avLst/>
          </a:prstGeom>
          <a:noFill/>
          <a:ln cap="flat" cmpd="sng" w="38100">
            <a:solidFill>
              <a:srgbClr val="52C7E7"/>
            </a:solidFill>
            <a:prstDash val="dot"/>
            <a:round/>
            <a:headEnd len="sm" w="sm" type="none"/>
            <a:tailEnd len="sm" w="sm" type="none"/>
          </a:ln>
        </p:spPr>
      </p:cxnSp>
      <p:pic>
        <p:nvPicPr>
          <p:cNvPr id="507" name="Google Shape;507;g2437630527b_0_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209525" y="0"/>
            <a:ext cx="1695048" cy="2118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oogle Shape;102;p3"/>
          <p:cNvGrpSpPr/>
          <p:nvPr/>
        </p:nvGrpSpPr>
        <p:grpSpPr>
          <a:xfrm rot="5113649">
            <a:off x="-1065300" y="3523200"/>
            <a:ext cx="3158867" cy="3034200"/>
            <a:chOff x="0" y="0"/>
            <a:chExt cx="8423642" cy="8091197"/>
          </a:xfrm>
        </p:grpSpPr>
        <p:pic>
          <p:nvPicPr>
            <p:cNvPr id="103" name="Google Shape;103;p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631498" y="3244356"/>
              <a:ext cx="1306993" cy="11973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4" name="Google Shape;104;p3"/>
            <p:cNvSpPr/>
            <p:nvPr/>
          </p:nvSpPr>
          <p:spPr>
            <a:xfrm>
              <a:off x="2891244" y="0"/>
              <a:ext cx="2323212" cy="2333625"/>
            </a:xfrm>
            <a:custGeom>
              <a:rect b="b" l="l" r="r" t="t"/>
              <a:pathLst>
                <a:path extrusionOk="0"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05" name="Google Shape;105;p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307979" y="975534"/>
              <a:ext cx="7115663" cy="711566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6" name="Google Shape;106;p3"/>
            <p:cNvSpPr/>
            <p:nvPr/>
          </p:nvSpPr>
          <p:spPr>
            <a:xfrm>
              <a:off x="0" y="3777387"/>
              <a:ext cx="4051363" cy="4051364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8CBEE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7" name="Google Shape;107;p3"/>
          <p:cNvGrpSpPr/>
          <p:nvPr/>
        </p:nvGrpSpPr>
        <p:grpSpPr>
          <a:xfrm>
            <a:off x="7978332" y="-1411226"/>
            <a:ext cx="2331336" cy="2293499"/>
            <a:chOff x="0" y="0"/>
            <a:chExt cx="6216895" cy="6115996"/>
          </a:xfrm>
        </p:grpSpPr>
        <p:pic>
          <p:nvPicPr>
            <p:cNvPr id="108" name="Google Shape;108;p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10800000">
              <a:off x="702786" y="0"/>
              <a:ext cx="5514109" cy="551410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9" name="Google Shape;109;p3"/>
            <p:cNvSpPr/>
            <p:nvPr/>
          </p:nvSpPr>
          <p:spPr>
            <a:xfrm>
              <a:off x="0" y="253435"/>
              <a:ext cx="5862561" cy="5862561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10" name="Google Shape;110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25873" y="4375473"/>
            <a:ext cx="548838" cy="5028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293975" y="1525025"/>
            <a:ext cx="3335680" cy="2944789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3"/>
          <p:cNvSpPr txBox="1"/>
          <p:nvPr/>
        </p:nvSpPr>
        <p:spPr>
          <a:xfrm>
            <a:off x="415400" y="727300"/>
            <a:ext cx="5220600" cy="27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89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0" i="0" lang="pt-BR" sz="5600" u="none" cap="none" strike="noStrike">
                <a:solidFill>
                  <a:srgbClr val="52C7E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Porque devemos </a:t>
            </a:r>
            <a:endParaRPr b="0" i="0" sz="5600" u="none" cap="none" strike="noStrike">
              <a:solidFill>
                <a:srgbClr val="52C7E7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marR="0" rtl="0" algn="l">
              <a:lnSpc>
                <a:spcPct val="1089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0" i="0" lang="pt-BR" sz="5600" u="none" cap="none" strike="noStrike">
                <a:solidFill>
                  <a:srgbClr val="52C7E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usar Go?</a:t>
            </a:r>
            <a:endParaRPr b="0" i="0" sz="5600" u="none" cap="none" strike="noStrike">
              <a:solidFill>
                <a:srgbClr val="52C7E7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113" name="Google Shape;113;p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0800000">
            <a:off x="7130450" y="0"/>
            <a:ext cx="840550" cy="5228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6660000" dist="1905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4589" y="4429264"/>
            <a:ext cx="490123" cy="4490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9" name="Google Shape;119;p4"/>
          <p:cNvGrpSpPr/>
          <p:nvPr/>
        </p:nvGrpSpPr>
        <p:grpSpPr>
          <a:xfrm rot="4791714">
            <a:off x="7984512" y="-1327418"/>
            <a:ext cx="2320415" cy="2325547"/>
            <a:chOff x="0" y="0"/>
            <a:chExt cx="6188526" cy="6202213"/>
          </a:xfrm>
        </p:grpSpPr>
        <p:pic>
          <p:nvPicPr>
            <p:cNvPr id="120" name="Google Shape;120;p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10800000">
              <a:off x="0" y="0"/>
              <a:ext cx="5514109" cy="551410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1" name="Google Shape;121;p4"/>
            <p:cNvSpPr/>
            <p:nvPr/>
          </p:nvSpPr>
          <p:spPr>
            <a:xfrm>
              <a:off x="325965" y="339652"/>
              <a:ext cx="5862561" cy="5862561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2" name="Google Shape;122;p4"/>
          <p:cNvGrpSpPr/>
          <p:nvPr/>
        </p:nvGrpSpPr>
        <p:grpSpPr>
          <a:xfrm>
            <a:off x="151407" y="1386122"/>
            <a:ext cx="1948816" cy="3586550"/>
            <a:chOff x="204325" y="2665075"/>
            <a:chExt cx="1246524" cy="2307650"/>
          </a:xfrm>
        </p:grpSpPr>
        <p:sp>
          <p:nvSpPr>
            <p:cNvPr id="123" name="Google Shape;123;p4"/>
            <p:cNvSpPr/>
            <p:nvPr/>
          </p:nvSpPr>
          <p:spPr>
            <a:xfrm>
              <a:off x="609049" y="4849725"/>
              <a:ext cx="841800" cy="1230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24" name="Google Shape;124;p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04325" y="2665075"/>
              <a:ext cx="1246513" cy="2239844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125" name="Google Shape;125;p4"/>
          <p:cNvCxnSpPr/>
          <p:nvPr/>
        </p:nvCxnSpPr>
        <p:spPr>
          <a:xfrm>
            <a:off x="204325" y="1234025"/>
            <a:ext cx="2613900" cy="0"/>
          </a:xfrm>
          <a:prstGeom prst="straightConnector1">
            <a:avLst/>
          </a:prstGeom>
          <a:noFill/>
          <a:ln cap="flat" cmpd="sng" w="38100">
            <a:solidFill>
              <a:srgbClr val="9CD6FE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26" name="Google Shape;126;p4"/>
          <p:cNvSpPr txBox="1"/>
          <p:nvPr/>
        </p:nvSpPr>
        <p:spPr>
          <a:xfrm>
            <a:off x="204325" y="171450"/>
            <a:ext cx="3438300" cy="9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89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pt-BR" sz="3000" u="none" cap="none" strike="noStrike">
                <a:solidFill>
                  <a:srgbClr val="52C7E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O que</a:t>
            </a:r>
            <a:endParaRPr b="0" i="0" sz="3000" u="none" cap="none" strike="noStrike">
              <a:solidFill>
                <a:srgbClr val="52C7E7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marR="0" rtl="0" algn="l">
              <a:lnSpc>
                <a:spcPct val="1089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pt-BR" sz="3000" u="none" cap="none" strike="noStrike">
                <a:solidFill>
                  <a:srgbClr val="52C7E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vamos ver?</a:t>
            </a:r>
            <a:endParaRPr b="0" i="0" sz="3000" u="none" cap="none" strike="noStrike">
              <a:solidFill>
                <a:srgbClr val="52C7E7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127" name="Google Shape;127;p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13988" y="1813288"/>
            <a:ext cx="285650" cy="244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16850" y="2192000"/>
            <a:ext cx="285650" cy="244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16850" y="2544053"/>
            <a:ext cx="285650" cy="244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16850" y="2909663"/>
            <a:ext cx="285650" cy="244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16850" y="3275263"/>
            <a:ext cx="285650" cy="244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16850" y="3627338"/>
            <a:ext cx="285650" cy="244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16850" y="4006463"/>
            <a:ext cx="285650" cy="244987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4"/>
          <p:cNvSpPr txBox="1"/>
          <p:nvPr/>
        </p:nvSpPr>
        <p:spPr>
          <a:xfrm>
            <a:off x="2619125" y="2082350"/>
            <a:ext cx="4265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6503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2D2D2D"/>
                </a:solidFill>
                <a:latin typeface="Montserrat"/>
                <a:ea typeface="Montserrat"/>
                <a:cs typeface="Montserrat"/>
                <a:sym typeface="Montserrat"/>
              </a:rPr>
              <a:t>Benchmarking nodejs vs Go</a:t>
            </a:r>
            <a:endParaRPr sz="2000">
              <a:solidFill>
                <a:srgbClr val="2D2D2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35" name="Google Shape;135;p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10800000">
            <a:off x="7130450" y="0"/>
            <a:ext cx="840550" cy="5228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6660000" dist="19050">
              <a:srgbClr val="000000">
                <a:alpha val="40000"/>
              </a:srgbClr>
            </a:outerShdw>
          </a:effectLst>
        </p:spPr>
      </p:pic>
      <p:sp>
        <p:nvSpPr>
          <p:cNvPr id="136" name="Google Shape;136;p4"/>
          <p:cNvSpPr txBox="1"/>
          <p:nvPr/>
        </p:nvSpPr>
        <p:spPr>
          <a:xfrm>
            <a:off x="2619125" y="2463350"/>
            <a:ext cx="4265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6503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2D2D2D"/>
                </a:solidFill>
                <a:latin typeface="Montserrat"/>
                <a:ea typeface="Montserrat"/>
                <a:cs typeface="Montserrat"/>
                <a:sym typeface="Montserrat"/>
              </a:rPr>
              <a:t>Benchmarking php8.1 JIT vs Go</a:t>
            </a:r>
            <a:endParaRPr sz="2000">
              <a:solidFill>
                <a:srgbClr val="2D2D2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7" name="Google Shape;137;p4"/>
          <p:cNvSpPr txBox="1"/>
          <p:nvPr/>
        </p:nvSpPr>
        <p:spPr>
          <a:xfrm>
            <a:off x="2619125" y="2844350"/>
            <a:ext cx="4265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6503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2D2D2D"/>
                </a:solidFill>
                <a:latin typeface="Montserrat"/>
                <a:ea typeface="Montserrat"/>
                <a:cs typeface="Montserrat"/>
                <a:sym typeface="Montserrat"/>
              </a:rPr>
              <a:t>Benchmarking elixir vs Go</a:t>
            </a:r>
            <a:endParaRPr sz="2000">
              <a:solidFill>
                <a:srgbClr val="2D2D2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8" name="Google Shape;138;p4"/>
          <p:cNvSpPr txBox="1"/>
          <p:nvPr/>
        </p:nvSpPr>
        <p:spPr>
          <a:xfrm>
            <a:off x="2619125" y="3192250"/>
            <a:ext cx="5148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6503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2D2D2D"/>
                </a:solidFill>
                <a:latin typeface="Montserrat"/>
                <a:ea typeface="Montserrat"/>
                <a:cs typeface="Montserrat"/>
                <a:sym typeface="Montserrat"/>
              </a:rPr>
              <a:t>Benchmarking python Go</a:t>
            </a:r>
            <a:endParaRPr sz="2000">
              <a:solidFill>
                <a:srgbClr val="2D2D2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9" name="Google Shape;139;p4"/>
          <p:cNvSpPr txBox="1"/>
          <p:nvPr/>
        </p:nvSpPr>
        <p:spPr>
          <a:xfrm>
            <a:off x="2603375" y="4251450"/>
            <a:ext cx="5148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6503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2D2D2D"/>
                </a:solidFill>
                <a:latin typeface="Montserrat"/>
                <a:ea typeface="Montserrat"/>
                <a:cs typeface="Montserrat"/>
                <a:sym typeface="Montserrat"/>
              </a:rPr>
              <a:t>Benchmarking Rust vs Go</a:t>
            </a:r>
            <a:endParaRPr sz="2000">
              <a:solidFill>
                <a:srgbClr val="2D2D2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0" name="Google Shape;140;p4"/>
          <p:cNvSpPr txBox="1"/>
          <p:nvPr/>
        </p:nvSpPr>
        <p:spPr>
          <a:xfrm>
            <a:off x="2619125" y="3520750"/>
            <a:ext cx="5148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6503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2D2D2D"/>
                </a:solidFill>
                <a:latin typeface="Montserrat"/>
                <a:ea typeface="Montserrat"/>
                <a:cs typeface="Montserrat"/>
                <a:sym typeface="Montserrat"/>
              </a:rPr>
              <a:t>Benchmarking C++ vs Go</a:t>
            </a:r>
            <a:endParaRPr sz="2000">
              <a:solidFill>
                <a:srgbClr val="2D2D2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1" name="Google Shape;141;p4"/>
          <p:cNvSpPr txBox="1"/>
          <p:nvPr/>
        </p:nvSpPr>
        <p:spPr>
          <a:xfrm>
            <a:off x="2619125" y="3882663"/>
            <a:ext cx="5148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6503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2D2D2D"/>
                </a:solidFill>
                <a:latin typeface="Montserrat"/>
                <a:ea typeface="Montserrat"/>
                <a:cs typeface="Montserrat"/>
                <a:sym typeface="Montserrat"/>
              </a:rPr>
              <a:t>Benchmarking Java vs Go</a:t>
            </a:r>
            <a:endParaRPr sz="2000">
              <a:solidFill>
                <a:srgbClr val="2D2D2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2" name="Google Shape;142;p4"/>
          <p:cNvSpPr txBox="1"/>
          <p:nvPr/>
        </p:nvSpPr>
        <p:spPr>
          <a:xfrm>
            <a:off x="2664288" y="1660538"/>
            <a:ext cx="4265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6503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2D2D2D"/>
                </a:solidFill>
                <a:latin typeface="Montserrat"/>
                <a:ea typeface="Montserrat"/>
                <a:cs typeface="Montserrat"/>
                <a:sym typeface="Montserrat"/>
              </a:rPr>
              <a:t>25 keywords</a:t>
            </a:r>
            <a:endParaRPr sz="2000">
              <a:solidFill>
                <a:srgbClr val="2D2D2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13975" y="1447900"/>
            <a:ext cx="285650" cy="244987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4"/>
          <p:cNvSpPr txBox="1"/>
          <p:nvPr/>
        </p:nvSpPr>
        <p:spPr>
          <a:xfrm>
            <a:off x="2664300" y="1277350"/>
            <a:ext cx="4265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6503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2D2D2D"/>
                </a:solidFill>
                <a:latin typeface="Montserrat"/>
                <a:ea typeface="Montserrat"/>
                <a:cs typeface="Montserrat"/>
                <a:sym typeface="Montserrat"/>
              </a:rPr>
              <a:t>Mascote</a:t>
            </a:r>
            <a:endParaRPr sz="2000">
              <a:solidFill>
                <a:srgbClr val="2D2D2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5" name="Google Shape;145;p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16850" y="4385588"/>
            <a:ext cx="285650" cy="2449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g2421aeff3fc_1_9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4589" y="4429264"/>
            <a:ext cx="490123" cy="449015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g2421aeff3fc_1_96"/>
          <p:cNvSpPr/>
          <p:nvPr/>
        </p:nvSpPr>
        <p:spPr>
          <a:xfrm rot="4791714">
            <a:off x="7993697" y="-1192376"/>
            <a:ext cx="2198193" cy="2198193"/>
          </a:xfrm>
          <a:custGeom>
            <a:rect b="b" l="l" r="r" t="t"/>
            <a:pathLst>
              <a:path extrusionOk="0" h="6355080" w="6355080">
                <a:moveTo>
                  <a:pt x="3177540" y="6355080"/>
                </a:moveTo>
                <a:cubicBezTo>
                  <a:pt x="2329180" y="6355080"/>
                  <a:pt x="1530350" y="6024880"/>
                  <a:pt x="930910" y="5424170"/>
                </a:cubicBezTo>
                <a:cubicBezTo>
                  <a:pt x="330200" y="4824730"/>
                  <a:pt x="0" y="4025900"/>
                  <a:pt x="0" y="3177540"/>
                </a:cubicBezTo>
                <a:cubicBezTo>
                  <a:pt x="0" y="2329180"/>
                  <a:pt x="330200" y="1530350"/>
                  <a:pt x="930910" y="930910"/>
                </a:cubicBezTo>
                <a:cubicBezTo>
                  <a:pt x="1530350" y="330200"/>
                  <a:pt x="2329180" y="0"/>
                  <a:pt x="3177540" y="0"/>
                </a:cubicBezTo>
                <a:cubicBezTo>
                  <a:pt x="4025900" y="0"/>
                  <a:pt x="4824730" y="330200"/>
                  <a:pt x="5424170" y="930910"/>
                </a:cubicBezTo>
                <a:cubicBezTo>
                  <a:pt x="6024880" y="1531620"/>
                  <a:pt x="6355080" y="2329180"/>
                  <a:pt x="6355080" y="3177540"/>
                </a:cubicBezTo>
                <a:cubicBezTo>
                  <a:pt x="6355080" y="4025900"/>
                  <a:pt x="6024880" y="4824730"/>
                  <a:pt x="5424170" y="5424170"/>
                </a:cubicBezTo>
                <a:cubicBezTo>
                  <a:pt x="4824730" y="6024880"/>
                  <a:pt x="4025900" y="6355080"/>
                  <a:pt x="3177540" y="6355080"/>
                </a:cubicBezTo>
                <a:close/>
                <a:moveTo>
                  <a:pt x="3177540" y="190500"/>
                </a:moveTo>
                <a:cubicBezTo>
                  <a:pt x="2379980" y="190500"/>
                  <a:pt x="1629410" y="501650"/>
                  <a:pt x="1065530" y="1065530"/>
                </a:cubicBezTo>
                <a:cubicBezTo>
                  <a:pt x="501650" y="1629410"/>
                  <a:pt x="190500" y="2379980"/>
                  <a:pt x="190500" y="3177540"/>
                </a:cubicBezTo>
                <a:cubicBezTo>
                  <a:pt x="190500" y="3975100"/>
                  <a:pt x="501650" y="4725670"/>
                  <a:pt x="1065530" y="5289550"/>
                </a:cubicBezTo>
                <a:cubicBezTo>
                  <a:pt x="1629410" y="5853430"/>
                  <a:pt x="2379980" y="6164580"/>
                  <a:pt x="3177540" y="6164580"/>
                </a:cubicBezTo>
                <a:cubicBezTo>
                  <a:pt x="3975100" y="6164580"/>
                  <a:pt x="4725670" y="5853430"/>
                  <a:pt x="5289550" y="5289550"/>
                </a:cubicBezTo>
                <a:cubicBezTo>
                  <a:pt x="5853430" y="4725670"/>
                  <a:pt x="6164580" y="3975100"/>
                  <a:pt x="6164580" y="3177540"/>
                </a:cubicBezTo>
                <a:cubicBezTo>
                  <a:pt x="6164580" y="2379980"/>
                  <a:pt x="5853430" y="1629410"/>
                  <a:pt x="5289550" y="1065530"/>
                </a:cubicBezTo>
                <a:cubicBezTo>
                  <a:pt x="4725670" y="501650"/>
                  <a:pt x="3975100" y="190500"/>
                  <a:pt x="3177540" y="190500"/>
                </a:cubicBezTo>
                <a:close/>
              </a:path>
            </a:pathLst>
          </a:custGeom>
          <a:solidFill>
            <a:srgbClr val="F2FAFF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2" name="Google Shape;152;g2421aeff3fc_1_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7130450" y="0"/>
            <a:ext cx="840550" cy="5228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6660000" dist="19050">
              <a:srgbClr val="000000">
                <a:alpha val="40000"/>
              </a:srgbClr>
            </a:outerShdw>
          </a:effectLst>
        </p:spPr>
      </p:pic>
      <p:pic>
        <p:nvPicPr>
          <p:cNvPr id="153" name="Google Shape;153;g2421aeff3fc_1_9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97625" y="505951"/>
            <a:ext cx="3401000" cy="431925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g2421aeff3fc_1_96"/>
          <p:cNvSpPr txBox="1"/>
          <p:nvPr/>
        </p:nvSpPr>
        <p:spPr>
          <a:xfrm>
            <a:off x="2463000" y="4426850"/>
            <a:ext cx="1698000" cy="4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 u="sng">
                <a:solidFill>
                  <a:srgbClr val="434343"/>
                </a:solidFill>
                <a:latin typeface="Pacifico"/>
                <a:ea typeface="Pacifico"/>
                <a:cs typeface="Pacifico"/>
                <a:sym typeface="Pacifico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Renée French</a:t>
            </a:r>
            <a:endParaRPr sz="1700">
              <a:solidFill>
                <a:srgbClr val="434343"/>
              </a:solidFill>
              <a:latin typeface="Pacifico"/>
              <a:ea typeface="Pacifico"/>
              <a:cs typeface="Pacifico"/>
              <a:sym typeface="Pacifico"/>
            </a:endParaRPr>
          </a:p>
        </p:txBody>
      </p:sp>
      <p:grpSp>
        <p:nvGrpSpPr>
          <p:cNvPr id="155" name="Google Shape;155;g2421aeff3fc_1_96"/>
          <p:cNvGrpSpPr/>
          <p:nvPr/>
        </p:nvGrpSpPr>
        <p:grpSpPr>
          <a:xfrm>
            <a:off x="7397777" y="3212630"/>
            <a:ext cx="3158866" cy="3034199"/>
            <a:chOff x="0" y="0"/>
            <a:chExt cx="8423642" cy="8091197"/>
          </a:xfrm>
        </p:grpSpPr>
        <p:pic>
          <p:nvPicPr>
            <p:cNvPr id="156" name="Google Shape;156;g2421aeff3fc_1_9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631498" y="3244356"/>
              <a:ext cx="1306993" cy="11973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7" name="Google Shape;157;g2421aeff3fc_1_96"/>
            <p:cNvSpPr/>
            <p:nvPr/>
          </p:nvSpPr>
          <p:spPr>
            <a:xfrm>
              <a:off x="2891244" y="0"/>
              <a:ext cx="2323212" cy="2333625"/>
            </a:xfrm>
            <a:custGeom>
              <a:rect b="b" l="l" r="r" t="t"/>
              <a:pathLst>
                <a:path extrusionOk="0"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58" name="Google Shape;158;g2421aeff3fc_1_96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307979" y="975534"/>
              <a:ext cx="7115663" cy="711566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9" name="Google Shape;159;g2421aeff3fc_1_96"/>
            <p:cNvSpPr/>
            <p:nvPr/>
          </p:nvSpPr>
          <p:spPr>
            <a:xfrm>
              <a:off x="0" y="3777387"/>
              <a:ext cx="4051363" cy="4051364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8CBEE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0" name="Google Shape;160;g2421aeff3fc_1_96"/>
          <p:cNvGrpSpPr/>
          <p:nvPr/>
        </p:nvGrpSpPr>
        <p:grpSpPr>
          <a:xfrm>
            <a:off x="-1130732" y="-1155405"/>
            <a:ext cx="2320697" cy="2325830"/>
            <a:chOff x="0" y="0"/>
            <a:chExt cx="6188526" cy="6202213"/>
          </a:xfrm>
        </p:grpSpPr>
        <p:pic>
          <p:nvPicPr>
            <p:cNvPr id="161" name="Google Shape;161;g2421aeff3fc_1_96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 rot="10800000">
              <a:off x="0" y="0"/>
              <a:ext cx="5514109" cy="551410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2" name="Google Shape;162;g2421aeff3fc_1_96"/>
            <p:cNvSpPr/>
            <p:nvPr/>
          </p:nvSpPr>
          <p:spPr>
            <a:xfrm>
              <a:off x="325965" y="339652"/>
              <a:ext cx="5862561" cy="5862561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63" name="Google Shape;163;g2421aeff3fc_1_9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4589" y="4429264"/>
            <a:ext cx="490123" cy="4490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g2421aeff3fc_1_1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3775" y="1182125"/>
            <a:ext cx="8520800" cy="257828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" name="Google Shape;169;g2421aeff3fc_1_135"/>
          <p:cNvGrpSpPr/>
          <p:nvPr/>
        </p:nvGrpSpPr>
        <p:grpSpPr>
          <a:xfrm>
            <a:off x="7397777" y="3212630"/>
            <a:ext cx="3158866" cy="3034199"/>
            <a:chOff x="0" y="0"/>
            <a:chExt cx="8423642" cy="8091197"/>
          </a:xfrm>
        </p:grpSpPr>
        <p:pic>
          <p:nvPicPr>
            <p:cNvPr id="170" name="Google Shape;170;g2421aeff3fc_1_13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631498" y="3244356"/>
              <a:ext cx="1306993" cy="11973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1" name="Google Shape;171;g2421aeff3fc_1_135"/>
            <p:cNvSpPr/>
            <p:nvPr/>
          </p:nvSpPr>
          <p:spPr>
            <a:xfrm>
              <a:off x="2891244" y="0"/>
              <a:ext cx="2323212" cy="2333625"/>
            </a:xfrm>
            <a:custGeom>
              <a:rect b="b" l="l" r="r" t="t"/>
              <a:pathLst>
                <a:path extrusionOk="0"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72" name="Google Shape;172;g2421aeff3fc_1_13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307979" y="975534"/>
              <a:ext cx="7115663" cy="711566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3" name="Google Shape;173;g2421aeff3fc_1_135"/>
            <p:cNvSpPr/>
            <p:nvPr/>
          </p:nvSpPr>
          <p:spPr>
            <a:xfrm>
              <a:off x="0" y="3777387"/>
              <a:ext cx="4051363" cy="4051364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8CBEE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4" name="Google Shape;174;g2421aeff3fc_1_135"/>
          <p:cNvGrpSpPr/>
          <p:nvPr/>
        </p:nvGrpSpPr>
        <p:grpSpPr>
          <a:xfrm>
            <a:off x="-1130732" y="-1155405"/>
            <a:ext cx="2320697" cy="2325830"/>
            <a:chOff x="0" y="0"/>
            <a:chExt cx="6188526" cy="6202213"/>
          </a:xfrm>
        </p:grpSpPr>
        <p:pic>
          <p:nvPicPr>
            <p:cNvPr id="175" name="Google Shape;175;g2421aeff3fc_1_13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rot="10800000">
              <a:off x="0" y="0"/>
              <a:ext cx="5514109" cy="551410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6" name="Google Shape;176;g2421aeff3fc_1_135"/>
            <p:cNvSpPr/>
            <p:nvPr/>
          </p:nvSpPr>
          <p:spPr>
            <a:xfrm>
              <a:off x="325965" y="339652"/>
              <a:ext cx="5862561" cy="5862561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7" name="Google Shape;177;g2421aeff3fc_1_1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4589" y="4429264"/>
            <a:ext cx="490123" cy="4490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g2421aeff3fc_1_1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0800000">
            <a:off x="7130450" y="0"/>
            <a:ext cx="840550" cy="5228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6660000" dist="19050">
              <a:srgbClr val="000000">
                <a:alpha val="40000"/>
              </a:srgbClr>
            </a:outerShdw>
          </a:effectLst>
        </p:spPr>
      </p:pic>
      <p:sp>
        <p:nvSpPr>
          <p:cNvPr id="179" name="Google Shape;179;g2421aeff3fc_1_135"/>
          <p:cNvSpPr txBox="1"/>
          <p:nvPr/>
        </p:nvSpPr>
        <p:spPr>
          <a:xfrm>
            <a:off x="323775" y="666750"/>
            <a:ext cx="4105500" cy="10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600">
                <a:latin typeface="Comfortaa"/>
                <a:ea typeface="Comfortaa"/>
                <a:cs typeface="Comfortaa"/>
                <a:sym typeface="Comfortaa"/>
              </a:rPr>
              <a:t>25 keywords</a:t>
            </a:r>
            <a:endParaRPr sz="11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g2421aeff3fc_1_2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40575" y="2642200"/>
            <a:ext cx="3730751" cy="221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g2421aeff3fc_1_228"/>
          <p:cNvSpPr txBox="1"/>
          <p:nvPr/>
        </p:nvSpPr>
        <p:spPr>
          <a:xfrm>
            <a:off x="620050" y="1142075"/>
            <a:ext cx="77718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900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1" lang="pt-BR" sz="6000">
                <a:solidFill>
                  <a:srgbClr val="52C7E7"/>
                </a:solidFill>
                <a:latin typeface="Comfortaa"/>
                <a:ea typeface="Comfortaa"/>
                <a:cs typeface="Comfortaa"/>
                <a:sym typeface="Comfortaa"/>
              </a:rPr>
              <a:t>Benchmarking</a:t>
            </a:r>
            <a:endParaRPr b="1" sz="6000">
              <a:solidFill>
                <a:srgbClr val="52C7E7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grpSp>
        <p:nvGrpSpPr>
          <p:cNvPr id="186" name="Google Shape;186;g2421aeff3fc_1_228"/>
          <p:cNvGrpSpPr/>
          <p:nvPr/>
        </p:nvGrpSpPr>
        <p:grpSpPr>
          <a:xfrm>
            <a:off x="7397777" y="3212630"/>
            <a:ext cx="3158866" cy="3034199"/>
            <a:chOff x="0" y="0"/>
            <a:chExt cx="8423642" cy="8091197"/>
          </a:xfrm>
        </p:grpSpPr>
        <p:pic>
          <p:nvPicPr>
            <p:cNvPr id="187" name="Google Shape;187;g2421aeff3fc_1_22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631498" y="3244356"/>
              <a:ext cx="1306993" cy="11973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8" name="Google Shape;188;g2421aeff3fc_1_228"/>
            <p:cNvSpPr/>
            <p:nvPr/>
          </p:nvSpPr>
          <p:spPr>
            <a:xfrm>
              <a:off x="2891244" y="0"/>
              <a:ext cx="2323212" cy="2333625"/>
            </a:xfrm>
            <a:custGeom>
              <a:rect b="b" l="l" r="r" t="t"/>
              <a:pathLst>
                <a:path extrusionOk="0"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89" name="Google Shape;189;g2421aeff3fc_1_22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307979" y="975534"/>
              <a:ext cx="7115663" cy="711566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0" name="Google Shape;190;g2421aeff3fc_1_228"/>
            <p:cNvSpPr/>
            <p:nvPr/>
          </p:nvSpPr>
          <p:spPr>
            <a:xfrm>
              <a:off x="0" y="3777387"/>
              <a:ext cx="4051363" cy="4051364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8CBEE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1" name="Google Shape;191;g2421aeff3fc_1_228"/>
          <p:cNvGrpSpPr/>
          <p:nvPr/>
        </p:nvGrpSpPr>
        <p:grpSpPr>
          <a:xfrm>
            <a:off x="-1130732" y="-1155405"/>
            <a:ext cx="2320697" cy="2325830"/>
            <a:chOff x="0" y="0"/>
            <a:chExt cx="6188526" cy="6202213"/>
          </a:xfrm>
        </p:grpSpPr>
        <p:pic>
          <p:nvPicPr>
            <p:cNvPr id="192" name="Google Shape;192;g2421aeff3fc_1_22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rot="10800000">
              <a:off x="0" y="0"/>
              <a:ext cx="5514109" cy="551410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3" name="Google Shape;193;g2421aeff3fc_1_228"/>
            <p:cNvSpPr/>
            <p:nvPr/>
          </p:nvSpPr>
          <p:spPr>
            <a:xfrm>
              <a:off x="325965" y="339652"/>
              <a:ext cx="5862561" cy="5862561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94" name="Google Shape;194;g2421aeff3fc_1_2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0800000">
            <a:off x="7130450" y="0"/>
            <a:ext cx="840550" cy="5228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6660000" dist="19050">
              <a:srgbClr val="000000">
                <a:alpha val="40000"/>
              </a:srgbClr>
            </a:outerShdw>
          </a:effectLst>
        </p:spPr>
      </p:pic>
      <p:pic>
        <p:nvPicPr>
          <p:cNvPr id="195" name="Google Shape;195;g2421aeff3fc_1_2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4589" y="4429264"/>
            <a:ext cx="490123" cy="4490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g2421aeff3fc_0_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575" y="591050"/>
            <a:ext cx="8566974" cy="3968451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g2421aeff3fc_0_7"/>
          <p:cNvSpPr txBox="1"/>
          <p:nvPr/>
        </p:nvSpPr>
        <p:spPr>
          <a:xfrm>
            <a:off x="4709575" y="4149000"/>
            <a:ext cx="27819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rPr>
              <a:t>Go, nodejs, php8.1, elixir</a:t>
            </a:r>
            <a:endParaRPr b="1">
              <a:solidFill>
                <a:schemeClr val="dk2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rPr>
              <a:t>python, Rust, C++,Java</a:t>
            </a:r>
            <a:endParaRPr b="1">
              <a:solidFill>
                <a:schemeClr val="dk2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2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02" name="Google Shape;202;g2421aeff3fc_0_7"/>
          <p:cNvSpPr/>
          <p:nvPr/>
        </p:nvSpPr>
        <p:spPr>
          <a:xfrm>
            <a:off x="4668325" y="4149000"/>
            <a:ext cx="2420400" cy="693300"/>
          </a:xfrm>
          <a:prstGeom prst="rect">
            <a:avLst/>
          </a:prstGeom>
          <a:noFill/>
          <a:ln cap="flat" cmpd="sng" w="76200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3" name="Google Shape;203;g2421aeff3fc_0_7"/>
          <p:cNvGrpSpPr/>
          <p:nvPr/>
        </p:nvGrpSpPr>
        <p:grpSpPr>
          <a:xfrm>
            <a:off x="7397777" y="3212630"/>
            <a:ext cx="3158866" cy="3034199"/>
            <a:chOff x="0" y="0"/>
            <a:chExt cx="8423642" cy="8091197"/>
          </a:xfrm>
        </p:grpSpPr>
        <p:pic>
          <p:nvPicPr>
            <p:cNvPr id="204" name="Google Shape;204;g2421aeff3fc_0_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631498" y="3244356"/>
              <a:ext cx="1306993" cy="11973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5" name="Google Shape;205;g2421aeff3fc_0_7"/>
            <p:cNvSpPr/>
            <p:nvPr/>
          </p:nvSpPr>
          <p:spPr>
            <a:xfrm>
              <a:off x="2891244" y="0"/>
              <a:ext cx="2323212" cy="2333625"/>
            </a:xfrm>
            <a:custGeom>
              <a:rect b="b" l="l" r="r" t="t"/>
              <a:pathLst>
                <a:path extrusionOk="0"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06" name="Google Shape;206;g2421aeff3fc_0_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307979" y="975534"/>
              <a:ext cx="7115663" cy="711566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7" name="Google Shape;207;g2421aeff3fc_0_7"/>
            <p:cNvSpPr/>
            <p:nvPr/>
          </p:nvSpPr>
          <p:spPr>
            <a:xfrm>
              <a:off x="0" y="3777387"/>
              <a:ext cx="4051363" cy="4051364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8CBEE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8" name="Google Shape;208;g2421aeff3fc_0_7"/>
          <p:cNvGrpSpPr/>
          <p:nvPr/>
        </p:nvGrpSpPr>
        <p:grpSpPr>
          <a:xfrm>
            <a:off x="-1130732" y="-1155405"/>
            <a:ext cx="2320697" cy="2325830"/>
            <a:chOff x="0" y="0"/>
            <a:chExt cx="6188526" cy="6202213"/>
          </a:xfrm>
        </p:grpSpPr>
        <p:pic>
          <p:nvPicPr>
            <p:cNvPr id="209" name="Google Shape;209;g2421aeff3fc_0_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rot="10800000">
              <a:off x="0" y="0"/>
              <a:ext cx="5514109" cy="551410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0" name="Google Shape;210;g2421aeff3fc_0_7"/>
            <p:cNvSpPr/>
            <p:nvPr/>
          </p:nvSpPr>
          <p:spPr>
            <a:xfrm>
              <a:off x="325965" y="339652"/>
              <a:ext cx="5862561" cy="5862561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11" name="Google Shape;211;g2421aeff3fc_0_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0800000">
            <a:off x="7130450" y="0"/>
            <a:ext cx="840550" cy="5228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6660000" dist="19050">
              <a:srgbClr val="000000">
                <a:alpha val="40000"/>
              </a:srgbClr>
            </a:outerShdw>
          </a:effectLst>
        </p:spPr>
      </p:pic>
      <p:pic>
        <p:nvPicPr>
          <p:cNvPr id="212" name="Google Shape;212;g2421aeff3fc_0_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4589" y="4429264"/>
            <a:ext cx="490123" cy="449015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g2421aeff3fc_0_7"/>
          <p:cNvSpPr txBox="1"/>
          <p:nvPr/>
        </p:nvSpPr>
        <p:spPr>
          <a:xfrm>
            <a:off x="533400" y="0"/>
            <a:ext cx="4685400" cy="8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09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100">
                <a:solidFill>
                  <a:srgbClr val="52C7E7"/>
                </a:solidFill>
                <a:latin typeface="Comfortaa"/>
                <a:ea typeface="Comfortaa"/>
                <a:cs typeface="Comfortaa"/>
                <a:sym typeface="Comfortaa"/>
              </a:rPr>
              <a:t>Arquitetura</a:t>
            </a:r>
            <a:endParaRPr sz="100"/>
          </a:p>
        </p:txBody>
      </p:sp>
      <p:sp>
        <p:nvSpPr>
          <p:cNvPr id="214" name="Google Shape;214;g2421aeff3fc_0_7"/>
          <p:cNvSpPr/>
          <p:nvPr/>
        </p:nvSpPr>
        <p:spPr>
          <a:xfrm>
            <a:off x="3729225" y="985075"/>
            <a:ext cx="1893000" cy="2793300"/>
          </a:xfrm>
          <a:prstGeom prst="rect">
            <a:avLst/>
          </a:prstGeom>
          <a:noFill/>
          <a:ln cap="flat" cmpd="sng" w="76200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15" name="Google Shape;215;g2421aeff3fc_0_7"/>
          <p:cNvCxnSpPr>
            <a:stCxn id="214" idx="1"/>
            <a:endCxn id="202" idx="1"/>
          </p:cNvCxnSpPr>
          <p:nvPr/>
        </p:nvCxnSpPr>
        <p:spPr>
          <a:xfrm>
            <a:off x="3729225" y="2381725"/>
            <a:ext cx="939000" cy="2113800"/>
          </a:xfrm>
          <a:prstGeom prst="bentConnector3">
            <a:avLst>
              <a:gd fmla="val -25359" name="adj1"/>
            </a:avLst>
          </a:prstGeom>
          <a:noFill/>
          <a:ln cap="flat" cmpd="sng" w="38100">
            <a:solidFill>
              <a:srgbClr val="FF0000"/>
            </a:solidFill>
            <a:prstDash val="dash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g2421aeff3fc_1_2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40575" y="2642200"/>
            <a:ext cx="3730751" cy="2212425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g2421aeff3fc_1_245"/>
          <p:cNvSpPr txBox="1"/>
          <p:nvPr/>
        </p:nvSpPr>
        <p:spPr>
          <a:xfrm>
            <a:off x="620050" y="1142075"/>
            <a:ext cx="77718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900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1" lang="pt-BR" sz="6000">
                <a:solidFill>
                  <a:srgbClr val="52C7E7"/>
                </a:solidFill>
                <a:latin typeface="Comfortaa"/>
                <a:ea typeface="Comfortaa"/>
                <a:cs typeface="Comfortaa"/>
                <a:sym typeface="Comfortaa"/>
              </a:rPr>
              <a:t>nodejs vs Go</a:t>
            </a:r>
            <a:endParaRPr b="1" sz="6000">
              <a:solidFill>
                <a:srgbClr val="52C7E7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grpSp>
        <p:nvGrpSpPr>
          <p:cNvPr id="222" name="Google Shape;222;g2421aeff3fc_1_245"/>
          <p:cNvGrpSpPr/>
          <p:nvPr/>
        </p:nvGrpSpPr>
        <p:grpSpPr>
          <a:xfrm>
            <a:off x="7397777" y="3212630"/>
            <a:ext cx="3158866" cy="3034199"/>
            <a:chOff x="0" y="0"/>
            <a:chExt cx="8423642" cy="8091197"/>
          </a:xfrm>
        </p:grpSpPr>
        <p:pic>
          <p:nvPicPr>
            <p:cNvPr id="223" name="Google Shape;223;g2421aeff3fc_1_24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631498" y="3244356"/>
              <a:ext cx="1306993" cy="11973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4" name="Google Shape;224;g2421aeff3fc_1_245"/>
            <p:cNvSpPr/>
            <p:nvPr/>
          </p:nvSpPr>
          <p:spPr>
            <a:xfrm>
              <a:off x="2891244" y="0"/>
              <a:ext cx="2323212" cy="2333625"/>
            </a:xfrm>
            <a:custGeom>
              <a:rect b="b" l="l" r="r" t="t"/>
              <a:pathLst>
                <a:path extrusionOk="0"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25" name="Google Shape;225;g2421aeff3fc_1_24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307979" y="975534"/>
              <a:ext cx="7115663" cy="711566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6" name="Google Shape;226;g2421aeff3fc_1_245"/>
            <p:cNvSpPr/>
            <p:nvPr/>
          </p:nvSpPr>
          <p:spPr>
            <a:xfrm>
              <a:off x="0" y="3777387"/>
              <a:ext cx="4051363" cy="4051364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8CBEE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7" name="Google Shape;227;g2421aeff3fc_1_245"/>
          <p:cNvGrpSpPr/>
          <p:nvPr/>
        </p:nvGrpSpPr>
        <p:grpSpPr>
          <a:xfrm>
            <a:off x="-1130732" y="-1155405"/>
            <a:ext cx="2320697" cy="2325830"/>
            <a:chOff x="0" y="0"/>
            <a:chExt cx="6188526" cy="6202213"/>
          </a:xfrm>
        </p:grpSpPr>
        <p:pic>
          <p:nvPicPr>
            <p:cNvPr id="228" name="Google Shape;228;g2421aeff3fc_1_24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rot="10800000">
              <a:off x="0" y="0"/>
              <a:ext cx="5514109" cy="551410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9" name="Google Shape;229;g2421aeff3fc_1_245"/>
            <p:cNvSpPr/>
            <p:nvPr/>
          </p:nvSpPr>
          <p:spPr>
            <a:xfrm>
              <a:off x="325965" y="339652"/>
              <a:ext cx="5862561" cy="5862561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30" name="Google Shape;230;g2421aeff3fc_1_2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0800000">
            <a:off x="7130450" y="0"/>
            <a:ext cx="840550" cy="5228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6660000" dist="19050">
              <a:srgbClr val="000000">
                <a:alpha val="40000"/>
              </a:srgbClr>
            </a:outerShdw>
          </a:effectLst>
        </p:spPr>
      </p:pic>
      <p:pic>
        <p:nvPicPr>
          <p:cNvPr id="231" name="Google Shape;231;g2421aeff3fc_1_2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4589" y="4429264"/>
            <a:ext cx="490123" cy="4490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